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434" r:id="rId4"/>
    <p:sldId id="432" r:id="rId5"/>
    <p:sldId id="433" r:id="rId6"/>
    <p:sldId id="437" r:id="rId7"/>
    <p:sldId id="277" r:id="rId8"/>
    <p:sldId id="384" r:id="rId9"/>
    <p:sldId id="263" r:id="rId10"/>
    <p:sldId id="417" r:id="rId11"/>
    <p:sldId id="282" r:id="rId12"/>
    <p:sldId id="278" r:id="rId13"/>
    <p:sldId id="279" r:id="rId14"/>
    <p:sldId id="281" r:id="rId15"/>
    <p:sldId id="283" r:id="rId16"/>
    <p:sldId id="284" r:id="rId17"/>
    <p:sldId id="285" r:id="rId18"/>
    <p:sldId id="286" r:id="rId19"/>
    <p:sldId id="287" r:id="rId20"/>
    <p:sldId id="435" r:id="rId21"/>
    <p:sldId id="436" r:id="rId22"/>
    <p:sldId id="288" r:id="rId23"/>
    <p:sldId id="406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8A0"/>
    <a:srgbClr val="649B3F"/>
    <a:srgbClr val="7AB850"/>
    <a:srgbClr val="94AAD5"/>
    <a:srgbClr val="C14312"/>
    <a:srgbClr val="F3E6E0"/>
    <a:srgbClr val="F4A9AE"/>
    <a:srgbClr val="00B0F0"/>
    <a:srgbClr val="404040"/>
    <a:srgbClr val="ED7D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3AA6E2-1F58-4142-844E-45A07FB7608F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C4D2D5-3E83-4B18-B544-3562F3F2426B}">
      <dgm:prSet phldrT="[Texto]"/>
      <dgm:spPr>
        <a:ln w="28575">
          <a:solidFill>
            <a:srgbClr val="4472C4"/>
          </a:solidFill>
        </a:ln>
      </dgm:spPr>
      <dgm:t>
        <a:bodyPr/>
        <a:lstStyle/>
        <a:p>
          <a:pPr algn="just"/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La Iglesia es un espacio en el que se desarrollan actividades pastorales, formativas y asistenciales con menores; los colegios, la catequesis, las convivencias, los grupos de refuerzo educativo, … son espacios en los que las niñas, los niños y los adolescentes han de poder desarrollarse integralmente </a:t>
          </a:r>
          <a:r>
            <a:rPr lang="es-ES" b="1" dirty="0">
              <a:solidFill>
                <a:schemeClr val="tx1">
                  <a:lumMod val="75000"/>
                  <a:lumOff val="25000"/>
                </a:schemeClr>
              </a:solidFill>
            </a:rPr>
            <a:t>acompañados por adultos que sean referencia, no solo por lo qué dicen, sino por cómo lo dicen, por su comportamiento y por crear espacios de confianza y respeto.</a:t>
          </a:r>
        </a:p>
        <a:p>
          <a:pPr algn="just"/>
          <a:r>
            <a:rPr lang="es-ES" b="1" dirty="0">
              <a:solidFill>
                <a:schemeClr val="tx1">
                  <a:lumMod val="75000"/>
                  <a:lumOff val="25000"/>
                </a:schemeClr>
              </a:solidFill>
            </a:rPr>
            <a:t>La cultura de los buenos tratos es no solo un objetivo a conseguir en nuestra Iglesia, sino también es un modo de relación entre las personas que la formamos </a:t>
          </a:r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y un proceso de cambio, un cambio que ha venido para quedarse.</a:t>
          </a:r>
        </a:p>
        <a:p>
          <a:pPr algn="r"/>
          <a:endParaRPr lang="es-ES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algn="r"/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</dgm:t>
    </dgm:pt>
    <dgm:pt modelId="{BF21FCC8-29C1-464E-9AAF-CD1F4E78DC3D}" type="parTrans" cxnId="{E21BB9E8-34C3-4645-B4E9-173C06335B49}">
      <dgm:prSet/>
      <dgm:spPr/>
      <dgm:t>
        <a:bodyPr/>
        <a:lstStyle/>
        <a:p>
          <a:endParaRPr lang="es-ES"/>
        </a:p>
      </dgm:t>
    </dgm:pt>
    <dgm:pt modelId="{231B58A4-7862-419F-BC57-D22D8F0AD133}" type="sibTrans" cxnId="{E21BB9E8-34C3-4645-B4E9-173C06335B49}">
      <dgm:prSet/>
      <dgm:spPr/>
      <dgm:t>
        <a:bodyPr/>
        <a:lstStyle/>
        <a:p>
          <a:endParaRPr lang="es-ES"/>
        </a:p>
      </dgm:t>
    </dgm:pt>
    <dgm:pt modelId="{64671F0B-3CF2-490E-8CD4-13C4B2388A75}" type="pres">
      <dgm:prSet presAssocID="{423AA6E2-1F58-4142-844E-45A07FB7608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AD29AB-E4A0-4306-B074-D956E643990D}" type="pres">
      <dgm:prSet presAssocID="{31C4D2D5-3E83-4B18-B544-3562F3F2426B}" presName="circle1" presStyleLbl="node1" presStyleIdx="0" presStyleCnt="1"/>
      <dgm:spPr/>
    </dgm:pt>
    <dgm:pt modelId="{37AC7BBA-4AA1-43BE-9011-4021F5868E2E}" type="pres">
      <dgm:prSet presAssocID="{31C4D2D5-3E83-4B18-B544-3562F3F2426B}" presName="space" presStyleCnt="0"/>
      <dgm:spPr/>
    </dgm:pt>
    <dgm:pt modelId="{B2F8D9E5-2782-4DD1-8B36-D4DAFFF73A76}" type="pres">
      <dgm:prSet presAssocID="{31C4D2D5-3E83-4B18-B544-3562F3F2426B}" presName="rect1" presStyleLbl="alignAcc1" presStyleIdx="0" presStyleCnt="1" custScaleX="100000" custLinFactNeighborX="-3377" custLinFactNeighborY="-959"/>
      <dgm:spPr/>
      <dgm:t>
        <a:bodyPr/>
        <a:lstStyle/>
        <a:p>
          <a:endParaRPr lang="es-ES"/>
        </a:p>
      </dgm:t>
    </dgm:pt>
    <dgm:pt modelId="{933ED491-7381-4318-89C2-9EC8EAFB02E0}" type="pres">
      <dgm:prSet presAssocID="{31C4D2D5-3E83-4B18-B544-3562F3F2426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ED736F-0358-40E2-9F08-2F54D54C1EFB}" type="presOf" srcId="{31C4D2D5-3E83-4B18-B544-3562F3F2426B}" destId="{B2F8D9E5-2782-4DD1-8B36-D4DAFFF73A76}" srcOrd="0" destOrd="0" presId="urn:microsoft.com/office/officeart/2005/8/layout/target3"/>
    <dgm:cxn modelId="{E21BB9E8-34C3-4645-B4E9-173C06335B49}" srcId="{423AA6E2-1F58-4142-844E-45A07FB7608F}" destId="{31C4D2D5-3E83-4B18-B544-3562F3F2426B}" srcOrd="0" destOrd="0" parTransId="{BF21FCC8-29C1-464E-9AAF-CD1F4E78DC3D}" sibTransId="{231B58A4-7862-419F-BC57-D22D8F0AD133}"/>
    <dgm:cxn modelId="{3E70CAD8-969C-4128-91BD-1403A6C3B61C}" type="presOf" srcId="{31C4D2D5-3E83-4B18-B544-3562F3F2426B}" destId="{933ED491-7381-4318-89C2-9EC8EAFB02E0}" srcOrd="1" destOrd="0" presId="urn:microsoft.com/office/officeart/2005/8/layout/target3"/>
    <dgm:cxn modelId="{F3093D58-8FDF-421E-AB98-4CAB6921CA77}" type="presOf" srcId="{423AA6E2-1F58-4142-844E-45A07FB7608F}" destId="{64671F0B-3CF2-490E-8CD4-13C4B2388A75}" srcOrd="0" destOrd="0" presId="urn:microsoft.com/office/officeart/2005/8/layout/target3"/>
    <dgm:cxn modelId="{D9EB51F8-0FEE-469E-B23C-0834F378502F}" type="presParOf" srcId="{64671F0B-3CF2-490E-8CD4-13C4B2388A75}" destId="{53AD29AB-E4A0-4306-B074-D956E643990D}" srcOrd="0" destOrd="0" presId="urn:microsoft.com/office/officeart/2005/8/layout/target3"/>
    <dgm:cxn modelId="{677D39BC-7511-4A09-A3C4-A9D82B4390D9}" type="presParOf" srcId="{64671F0B-3CF2-490E-8CD4-13C4B2388A75}" destId="{37AC7BBA-4AA1-43BE-9011-4021F5868E2E}" srcOrd="1" destOrd="0" presId="urn:microsoft.com/office/officeart/2005/8/layout/target3"/>
    <dgm:cxn modelId="{ED877764-A51D-46D1-8B6A-3A3491691B14}" type="presParOf" srcId="{64671F0B-3CF2-490E-8CD4-13C4B2388A75}" destId="{B2F8D9E5-2782-4DD1-8B36-D4DAFFF73A76}" srcOrd="2" destOrd="0" presId="urn:microsoft.com/office/officeart/2005/8/layout/target3"/>
    <dgm:cxn modelId="{55AA5765-A1BD-45EA-AFC9-A904CC22E867}" type="presParOf" srcId="{64671F0B-3CF2-490E-8CD4-13C4B2388A75}" destId="{933ED491-7381-4318-89C2-9EC8EAFB02E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AD29AB-E4A0-4306-B074-D956E643990D}">
      <dsp:nvSpPr>
        <dsp:cNvPr id="0" name=""/>
        <dsp:cNvSpPr/>
      </dsp:nvSpPr>
      <dsp:spPr>
        <a:xfrm>
          <a:off x="0" y="0"/>
          <a:ext cx="4503551" cy="45035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8D9E5-2782-4DD1-8B36-D4DAFFF73A76}">
      <dsp:nvSpPr>
        <dsp:cNvPr id="0" name=""/>
        <dsp:cNvSpPr/>
      </dsp:nvSpPr>
      <dsp:spPr>
        <a:xfrm>
          <a:off x="2049904" y="0"/>
          <a:ext cx="5977824" cy="45035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La Iglesia es un espacio en el que se desarrollan actividades pastorales, formativas y asistenciales con menores; los colegios, la catequesis, las convivencias, los grupos de refuerzo educativo, … son espacios en los que las niñas, los niños y los adolescentes han de poder desarrollarse integralmente </a:t>
          </a:r>
          <a:r>
            <a:rPr lang="es-ES" sz="19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acompañados por adultos que sean referencia, no solo por lo qué dicen, sino por cómo lo dicen, por su comportamiento y por crear espacios de confianza y respeto.</a:t>
          </a:r>
        </a:p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La cultura de los buenos tratos es no solo un objetivo a conseguir en nuestra Iglesia, sino también es un modo de relación entre las personas que la formamos </a:t>
          </a:r>
          <a:r>
            <a:rPr lang="es-E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y un proceso de cambio, un cambio que ha venido para quedarse.</a:t>
          </a:r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</dsp:txBody>
      <dsp:txXfrm>
        <a:off x="2049904" y="0"/>
        <a:ext cx="5977824" cy="4503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C9F-CEEB-4350-90AD-7169A63E943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5B1-31A8-48D7-9371-CFF2BC8C24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218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C9F-CEEB-4350-90AD-7169A63E943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5B1-31A8-48D7-9371-CFF2BC8C24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8515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C9F-CEEB-4350-90AD-7169A63E943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5B1-31A8-48D7-9371-CFF2BC8C24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089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C9F-CEEB-4350-90AD-7169A63E943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5B1-31A8-48D7-9371-CFF2BC8C24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5008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C9F-CEEB-4350-90AD-7169A63E943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5B1-31A8-48D7-9371-CFF2BC8C24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12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C9F-CEEB-4350-90AD-7169A63E943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5B1-31A8-48D7-9371-CFF2BC8C24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8949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C9F-CEEB-4350-90AD-7169A63E943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5B1-31A8-48D7-9371-CFF2BC8C24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2420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C9F-CEEB-4350-90AD-7169A63E943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5B1-31A8-48D7-9371-CFF2BC8C24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031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C9F-CEEB-4350-90AD-7169A63E943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5B1-31A8-48D7-9371-CFF2BC8C24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6710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C9F-CEEB-4350-90AD-7169A63E943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5B1-31A8-48D7-9371-CFF2BC8C24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3237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0C9F-CEEB-4350-90AD-7169A63E943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75B1-31A8-48D7-9371-CFF2BC8C24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384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0C9F-CEEB-4350-90AD-7169A63E943F}" type="datetimeFigureOut">
              <a:rPr lang="es-ES" smtClean="0"/>
              <a:pPr/>
              <a:t>29/01/2024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C75B1-31A8-48D7-9371-CFF2BC8C24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6701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3391A7A-41AC-BCC9-0B99-6E03428401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8366" y="1143334"/>
            <a:ext cx="4886124" cy="228566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0AF2BEF-E727-37CD-2822-C11313B0DB1B}"/>
              </a:ext>
            </a:extLst>
          </p:cNvPr>
          <p:cNvSpPr/>
          <p:nvPr/>
        </p:nvSpPr>
        <p:spPr>
          <a:xfrm>
            <a:off x="1151820" y="3589621"/>
            <a:ext cx="6840359" cy="611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Para la protección del menor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CE6346F-7CD9-F26E-C01F-852493EF9FFA}"/>
              </a:ext>
            </a:extLst>
          </p:cNvPr>
          <p:cNvSpPr/>
          <p:nvPr/>
        </p:nvSpPr>
        <p:spPr>
          <a:xfrm>
            <a:off x="2532385" y="5812868"/>
            <a:ext cx="68403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Oficina de Atención a Víctimas de Abusos.</a:t>
            </a:r>
          </a:p>
          <a:p>
            <a:pPr algn="ctr">
              <a:lnSpc>
                <a:spcPct val="50000"/>
              </a:lnSpc>
            </a:pPr>
            <a:r>
              <a:rPr lang="es-E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ush Script MT" panose="03060802040406070304" pitchFamily="66" charset="0"/>
              </a:rPr>
              <a:t>Diócesis de Alcalá de Henares</a:t>
            </a:r>
          </a:p>
        </p:txBody>
      </p:sp>
    </p:spTree>
    <p:extLst>
      <p:ext uri="{BB962C8B-B14F-4D97-AF65-F5344CB8AC3E}">
        <p14:creationId xmlns:p14="http://schemas.microsoft.com/office/powerpoint/2010/main" xmlns="" val="1805686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3D96BA-5452-9243-DA58-18C8F459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6727"/>
            <a:ext cx="4355246" cy="1325563"/>
          </a:xfrm>
        </p:spPr>
        <p:txBody>
          <a:bodyPr>
            <a:normAutofit/>
          </a:bodyPr>
          <a:lstStyle/>
          <a:p>
            <a:r>
              <a:rPr lang="es-419" dirty="0">
                <a:latin typeface="Brush Script MT" panose="03060802040406070304" pitchFamily="66" charset="77"/>
                <a:cs typeface="Arial" panose="020B0604020202020204" pitchFamily="34" charset="0"/>
              </a:rPr>
              <a:t>¿Qué podemos hacer? </a:t>
            </a:r>
            <a:r>
              <a:rPr lang="es-419" sz="3600" dirty="0">
                <a:latin typeface="Brush Script MT" panose="03060802040406070304" pitchFamily="66" charset="77"/>
                <a:cs typeface="Arial" panose="020B0604020202020204" pitchFamily="34" charset="0"/>
              </a:rPr>
              <a:t/>
            </a:r>
            <a:br>
              <a:rPr lang="es-419" sz="3600" dirty="0">
                <a:latin typeface="Brush Script MT" panose="03060802040406070304" pitchFamily="66" charset="77"/>
                <a:cs typeface="Arial" panose="020B0604020202020204" pitchFamily="34" charset="0"/>
              </a:rPr>
            </a:br>
            <a:endParaRPr lang="es-US" sz="1500" dirty="0">
              <a:latin typeface="Brush Script MT" panose="03060802040406070304" pitchFamily="66" charset="77"/>
              <a:cs typeface="Arial" panose="020B0604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31C95D2A-6A90-F9F3-FC1D-2DC85756871A}"/>
              </a:ext>
            </a:extLst>
          </p:cNvPr>
          <p:cNvSpPr/>
          <p:nvPr/>
        </p:nvSpPr>
        <p:spPr>
          <a:xfrm>
            <a:off x="2393068" y="2592541"/>
            <a:ext cx="2178932" cy="628378"/>
          </a:xfrm>
          <a:prstGeom prst="roundRect">
            <a:avLst/>
          </a:prstGeom>
          <a:solidFill>
            <a:srgbClr val="FC3A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300" dirty="0">
                <a:latin typeface="Brush Script MT" panose="020F0502020204030204" pitchFamily="34" charset="0"/>
              </a:rPr>
              <a:t>Prevención</a:t>
            </a:r>
            <a:r>
              <a:rPr lang="es-419" sz="1350" dirty="0">
                <a:latin typeface="Brush Script MT" panose="020F0502020204030204" pitchFamily="34" charset="0"/>
              </a:rPr>
              <a:t> </a:t>
            </a:r>
            <a:endParaRPr lang="es-US" sz="1350" dirty="0">
              <a:latin typeface="Brush Script MT" panose="020F050202020403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246A8075-F750-90E2-B97F-E3E2133C6B2C}"/>
              </a:ext>
            </a:extLst>
          </p:cNvPr>
          <p:cNvSpPr/>
          <p:nvPr/>
        </p:nvSpPr>
        <p:spPr>
          <a:xfrm>
            <a:off x="3731450" y="3556470"/>
            <a:ext cx="2178932" cy="62837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300" dirty="0">
                <a:latin typeface="Brush Script MT" panose="020F0502020204030204" pitchFamily="34" charset="0"/>
              </a:rPr>
              <a:t>Formación</a:t>
            </a:r>
            <a:r>
              <a:rPr lang="es-419" sz="1350" dirty="0">
                <a:latin typeface="Brush Script MT" panose="020F0502020204030204" pitchFamily="34" charset="0"/>
              </a:rPr>
              <a:t> </a:t>
            </a:r>
            <a:endParaRPr lang="es-US" sz="1350" dirty="0">
              <a:latin typeface="Brush Script MT" panose="020F050202020403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7BB484F2-1574-0743-4FA2-018B670A2F1F}"/>
              </a:ext>
            </a:extLst>
          </p:cNvPr>
          <p:cNvSpPr/>
          <p:nvPr/>
        </p:nvSpPr>
        <p:spPr>
          <a:xfrm>
            <a:off x="4890991" y="4427801"/>
            <a:ext cx="2159810" cy="6283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300" dirty="0">
                <a:latin typeface="Brush Script MT" panose="020F0502020204030204" pitchFamily="34" charset="0"/>
              </a:rPr>
              <a:t>Actuación</a:t>
            </a:r>
            <a:r>
              <a:rPr lang="es-419" sz="4350" dirty="0">
                <a:latin typeface="Brush Script MT" panose="020F0502020204030204" pitchFamily="34" charset="0"/>
              </a:rPr>
              <a:t> </a:t>
            </a:r>
            <a:endParaRPr lang="es-US" sz="1350" dirty="0">
              <a:latin typeface="Brush Script MT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885098-4B33-7EA0-4264-3DA8BBA546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4398" y="663721"/>
            <a:ext cx="2841258" cy="132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786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xmlns="" id="{0156EEBD-0C11-731E-3FB1-2ED09ABE1E69}"/>
              </a:ext>
            </a:extLst>
          </p:cNvPr>
          <p:cNvSpPr/>
          <p:nvPr/>
        </p:nvSpPr>
        <p:spPr>
          <a:xfrm>
            <a:off x="4749988" y="2720153"/>
            <a:ext cx="1721465" cy="1093130"/>
          </a:xfrm>
          <a:prstGeom prst="roundRect">
            <a:avLst>
              <a:gd name="adj" fmla="val 10000"/>
            </a:avLst>
          </a:prstGeom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xmlns="" id="{F8E5E575-1D79-637D-9030-F6562263E321}"/>
              </a:ext>
            </a:extLst>
          </p:cNvPr>
          <p:cNvSpPr/>
          <p:nvPr/>
        </p:nvSpPr>
        <p:spPr>
          <a:xfrm>
            <a:off x="7669014" y="3813284"/>
            <a:ext cx="91440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0065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C6F77515-B674-FFEF-FBBF-C32CC0AEECC6}"/>
              </a:ext>
            </a:extLst>
          </p:cNvPr>
          <p:cNvSpPr/>
          <p:nvPr/>
        </p:nvSpPr>
        <p:spPr>
          <a:xfrm>
            <a:off x="4558715" y="2219494"/>
            <a:ext cx="1052006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1184"/>
                </a:lnTo>
                <a:lnTo>
                  <a:pt x="1052006" y="341184"/>
                </a:lnTo>
                <a:lnTo>
                  <a:pt x="1052006" y="500659"/>
                </a:lnTo>
              </a:path>
            </a:pathLst>
          </a:custGeom>
          <a:noFill/>
          <a:ln w="28575">
            <a:solidFill>
              <a:srgbClr val="ED7D3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7023C05F-F656-E4A2-CE43-2CB626094F3A}"/>
              </a:ext>
            </a:extLst>
          </p:cNvPr>
          <p:cNvSpPr/>
          <p:nvPr/>
        </p:nvSpPr>
        <p:spPr>
          <a:xfrm>
            <a:off x="3506708" y="2219494"/>
            <a:ext cx="1052006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52006" y="0"/>
                </a:moveTo>
                <a:lnTo>
                  <a:pt x="1052006" y="341184"/>
                </a:lnTo>
                <a:lnTo>
                  <a:pt x="0" y="341184"/>
                </a:lnTo>
                <a:lnTo>
                  <a:pt x="0" y="500659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21A2CE14-3533-C3E5-F296-EE22DFD0C698}"/>
              </a:ext>
            </a:extLst>
          </p:cNvPr>
          <p:cNvSpPr/>
          <p:nvPr/>
        </p:nvSpPr>
        <p:spPr>
          <a:xfrm>
            <a:off x="1356975" y="3813284"/>
            <a:ext cx="91440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00659"/>
                </a:lnTo>
              </a:path>
            </a:pathLst>
          </a:custGeom>
          <a:noFill/>
          <a:ln w="28575">
            <a:solidFill>
              <a:srgbClr val="ED7D3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BA94603C-6528-3E69-334A-FD5DA50F42ED}"/>
              </a:ext>
            </a:extLst>
          </p:cNvPr>
          <p:cNvSpPr/>
          <p:nvPr/>
        </p:nvSpPr>
        <p:spPr>
          <a:xfrm>
            <a:off x="1402695" y="2231496"/>
            <a:ext cx="3156019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156019" y="0"/>
                </a:moveTo>
                <a:lnTo>
                  <a:pt x="3156019" y="341184"/>
                </a:lnTo>
                <a:lnTo>
                  <a:pt x="0" y="341184"/>
                </a:lnTo>
                <a:lnTo>
                  <a:pt x="0" y="500659"/>
                </a:lnTo>
              </a:path>
            </a:pathLst>
          </a:custGeom>
          <a:noFill/>
          <a:ln w="28575">
            <a:solidFill>
              <a:srgbClr val="ED7D3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98D2AA4B-CC84-10DA-0DED-A5BA2BBF1584}"/>
              </a:ext>
            </a:extLst>
          </p:cNvPr>
          <p:cNvSpPr/>
          <p:nvPr/>
        </p:nvSpPr>
        <p:spPr>
          <a:xfrm>
            <a:off x="3697982" y="1126363"/>
            <a:ext cx="1721465" cy="1093130"/>
          </a:xfrm>
          <a:prstGeom prst="roundRect">
            <a:avLst>
              <a:gd name="adj" fmla="val 10000"/>
            </a:avLst>
          </a:prstGeom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3724E65A-0D41-57C7-7199-75A3FF9A0C5E}"/>
              </a:ext>
            </a:extLst>
          </p:cNvPr>
          <p:cNvSpPr/>
          <p:nvPr/>
        </p:nvSpPr>
        <p:spPr>
          <a:xfrm>
            <a:off x="3889256" y="1308074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  <a:ln w="285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737" tIns="77737" rIns="77737" bIns="7773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accent1">
                    <a:lumMod val="50000"/>
                  </a:schemeClr>
                </a:solidFill>
              </a:rPr>
              <a:t>Cómo se selecciona a las personas que trabajan con menores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xmlns="" id="{9A431AF2-35D4-D30A-746E-BB60CFA71F51}"/>
              </a:ext>
            </a:extLst>
          </p:cNvPr>
          <p:cNvSpPr/>
          <p:nvPr/>
        </p:nvSpPr>
        <p:spPr>
          <a:xfrm>
            <a:off x="541963" y="2720153"/>
            <a:ext cx="1721465" cy="1093130"/>
          </a:xfrm>
          <a:prstGeom prst="roundRect">
            <a:avLst>
              <a:gd name="adj" fmla="val 10000"/>
            </a:avLst>
          </a:prstGeom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DC922ED2-15F1-43B4-911A-5DD9E01075F7}"/>
              </a:ext>
            </a:extLst>
          </p:cNvPr>
          <p:cNvSpPr/>
          <p:nvPr/>
        </p:nvSpPr>
        <p:spPr>
          <a:xfrm>
            <a:off x="733236" y="2901863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  <a:ln w="28575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737" tIns="77737" rIns="77737" bIns="7773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200" b="1" kern="1200" dirty="0">
                <a:solidFill>
                  <a:schemeClr val="accent2">
                    <a:lumMod val="50000"/>
                  </a:schemeClr>
                </a:solidFill>
              </a:rPr>
              <a:t>Entrevista personal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231D1CDC-DE19-F560-5AED-37B625B031D7}"/>
              </a:ext>
            </a:extLst>
          </p:cNvPr>
          <p:cNvSpPr/>
          <p:nvPr/>
        </p:nvSpPr>
        <p:spPr>
          <a:xfrm>
            <a:off x="541963" y="4260399"/>
            <a:ext cx="1721465" cy="1093130"/>
          </a:xfrm>
          <a:prstGeom prst="roundRect">
            <a:avLst>
              <a:gd name="adj" fmla="val 10000"/>
            </a:avLst>
          </a:prstGeom>
          <a:solidFill>
            <a:srgbClr val="00B0F0"/>
          </a:solid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B1AC8B81-A957-DF02-0FFE-01C8570A72FE}"/>
              </a:ext>
            </a:extLst>
          </p:cNvPr>
          <p:cNvSpPr/>
          <p:nvPr/>
        </p:nvSpPr>
        <p:spPr>
          <a:xfrm>
            <a:off x="733236" y="4495653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  <a:ln w="28575">
            <a:solidFill>
              <a:srgbClr val="00B0F0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737" tIns="77737" rIns="77737" bIns="7773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Formación, experiencia, competencias y </a:t>
            </a:r>
            <a:r>
              <a:rPr lang="es-ES" sz="12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motivaciones para realizar un servicio a la Iglesia</a:t>
            </a:r>
            <a:endParaRPr lang="es-ES" sz="1200" b="1" kern="120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CB23DE52-94B0-C9BA-6400-81C8DD9B678E}"/>
              </a:ext>
            </a:extLst>
          </p:cNvPr>
          <p:cNvSpPr/>
          <p:nvPr/>
        </p:nvSpPr>
        <p:spPr>
          <a:xfrm>
            <a:off x="2645975" y="2720153"/>
            <a:ext cx="1721465" cy="1093130"/>
          </a:xfrm>
          <a:prstGeom prst="roundRect">
            <a:avLst>
              <a:gd name="adj" fmla="val 10000"/>
            </a:avLst>
          </a:prstGeom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EEEBC152-15FC-2CAA-2144-63A000F072F2}"/>
              </a:ext>
            </a:extLst>
          </p:cNvPr>
          <p:cNvSpPr/>
          <p:nvPr/>
        </p:nvSpPr>
        <p:spPr>
          <a:xfrm>
            <a:off x="4862796" y="2927827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  <a:ln w="28575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737" tIns="77737" rIns="77737" bIns="7773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200" b="1" kern="0" dirty="0">
                <a:solidFill>
                  <a:srgbClr val="995B32"/>
                </a:solidFill>
                <a:latin typeface="Arial" panose="020B0604020202020204" pitchFamily="34" charset="0"/>
                <a:ea typeface="Arial MT"/>
              </a:rPr>
              <a:t>D</a:t>
            </a:r>
            <a:r>
              <a:rPr lang="es-ES" sz="1200" b="1" kern="0" dirty="0">
                <a:solidFill>
                  <a:srgbClr val="995B32"/>
                </a:solidFill>
                <a:effectLst/>
                <a:latin typeface="Arial" panose="020B0604020202020204" pitchFamily="34" charset="0"/>
                <a:ea typeface="Arial MT"/>
              </a:rPr>
              <a:t>eclaración personal responsable de rechazo al abuso sexual</a:t>
            </a:r>
            <a:endParaRPr lang="es-ES" sz="1200" b="1" kern="1200" dirty="0">
              <a:solidFill>
                <a:srgbClr val="995B32"/>
              </a:solidFill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xmlns="" id="{A1C22242-7DE6-8E73-E433-6A3EA118C42D}"/>
              </a:ext>
            </a:extLst>
          </p:cNvPr>
          <p:cNvSpPr/>
          <p:nvPr/>
        </p:nvSpPr>
        <p:spPr>
          <a:xfrm>
            <a:off x="2760436" y="2927827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  <a:ln w="28575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737" tIns="77737" rIns="77737" bIns="77737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200" kern="1200" dirty="0">
                <a:solidFill>
                  <a:schemeClr val="accent2">
                    <a:lumMod val="50000"/>
                  </a:schemeClr>
                </a:solidFill>
              </a:rPr>
              <a:t>Se exige la presentación anual del </a:t>
            </a:r>
            <a:r>
              <a:rPr lang="es-ES" sz="1200" b="1" kern="1200" dirty="0">
                <a:solidFill>
                  <a:schemeClr val="accent2">
                    <a:lumMod val="50000"/>
                  </a:schemeClr>
                </a:solidFill>
              </a:rPr>
              <a:t>Certificado Negativo del Registro de Delincuentes Sexuales</a:t>
            </a:r>
            <a:r>
              <a:rPr lang="es-ES" sz="1200" kern="12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5813B3B0-35CC-B988-AEB1-6B09380C8B46}"/>
              </a:ext>
            </a:extLst>
          </p:cNvPr>
          <p:cNvGrpSpPr/>
          <p:nvPr/>
        </p:nvGrpSpPr>
        <p:grpSpPr>
          <a:xfrm>
            <a:off x="655446" y="494054"/>
            <a:ext cx="2128861" cy="1052276"/>
            <a:chOff x="655446" y="494054"/>
            <a:chExt cx="2128861" cy="1052276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xmlns="" id="{9F767427-266A-4A60-53D4-7AA25743072E}"/>
                </a:ext>
              </a:extLst>
            </p:cNvPr>
            <p:cNvSpPr/>
            <p:nvPr/>
          </p:nvSpPr>
          <p:spPr>
            <a:xfrm>
              <a:off x="655446" y="1179220"/>
              <a:ext cx="2128861" cy="367110"/>
            </a:xfrm>
            <a:prstGeom prst="roundRect">
              <a:avLst/>
            </a:prstGeom>
            <a:solidFill>
              <a:srgbClr val="FC3A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000" dirty="0">
                  <a:latin typeface="Brush Script MT" panose="020F0502020204030204" pitchFamily="34" charset="0"/>
                </a:rPr>
                <a:t>Prevención</a:t>
              </a:r>
              <a:r>
                <a:rPr lang="es-419" sz="1350" dirty="0">
                  <a:latin typeface="Brush Script MT" panose="020F0502020204030204" pitchFamily="34" charset="0"/>
                </a:rPr>
                <a:t> </a:t>
              </a:r>
              <a:endParaRPr lang="es-US" sz="1350" dirty="0">
                <a:latin typeface="Brush Script MT" panose="020F0502020204030204" pitchFamily="34" charset="0"/>
              </a:endParaRP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81129989-74E8-3826-6721-9ECE26409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922" y="494054"/>
              <a:ext cx="1464695" cy="68516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xmlns="" id="{05008DE7-8CF0-2BD7-A222-E8AFFAF2D0D1}"/>
              </a:ext>
            </a:extLst>
          </p:cNvPr>
          <p:cNvGrpSpPr/>
          <p:nvPr/>
        </p:nvGrpSpPr>
        <p:grpSpPr>
          <a:xfrm>
            <a:off x="6584261" y="1941288"/>
            <a:ext cx="2227681" cy="4471173"/>
            <a:chOff x="6584261" y="1941288"/>
            <a:chExt cx="2227681" cy="4471173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xmlns="" id="{DDDBA7D6-1FD6-0C72-E217-1B3B57B142A2}"/>
                </a:ext>
              </a:extLst>
            </p:cNvPr>
            <p:cNvGrpSpPr/>
            <p:nvPr/>
          </p:nvGrpSpPr>
          <p:grpSpPr>
            <a:xfrm>
              <a:off x="6973936" y="5042218"/>
              <a:ext cx="1838006" cy="1370243"/>
              <a:chOff x="7045275" y="1269217"/>
              <a:chExt cx="1838006" cy="1370243"/>
            </a:xfrm>
          </p:grpSpPr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xmlns="" id="{63D48095-D364-7BAD-AA7A-4E4BA3CFD6D6}"/>
                  </a:ext>
                </a:extLst>
              </p:cNvPr>
              <p:cNvSpPr/>
              <p:nvPr/>
            </p:nvSpPr>
            <p:spPr>
              <a:xfrm>
                <a:off x="7045275" y="1269217"/>
                <a:ext cx="1721465" cy="1093130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xmlns="" id="{2CD78862-F067-ECE5-9423-E1A5C7191480}"/>
                  </a:ext>
                </a:extLst>
              </p:cNvPr>
              <p:cNvSpPr/>
              <p:nvPr/>
            </p:nvSpPr>
            <p:spPr>
              <a:xfrm>
                <a:off x="7161816" y="1546330"/>
                <a:ext cx="1721465" cy="1093130"/>
              </a:xfrm>
              <a:custGeom>
                <a:avLst/>
                <a:gdLst>
                  <a:gd name="connsiteX0" fmla="*/ 0 w 1721465"/>
                  <a:gd name="connsiteY0" fmla="*/ 109313 h 1093130"/>
                  <a:gd name="connsiteX1" fmla="*/ 109313 w 1721465"/>
                  <a:gd name="connsiteY1" fmla="*/ 0 h 1093130"/>
                  <a:gd name="connsiteX2" fmla="*/ 1612152 w 1721465"/>
                  <a:gd name="connsiteY2" fmla="*/ 0 h 1093130"/>
                  <a:gd name="connsiteX3" fmla="*/ 1721465 w 1721465"/>
                  <a:gd name="connsiteY3" fmla="*/ 109313 h 1093130"/>
                  <a:gd name="connsiteX4" fmla="*/ 1721465 w 1721465"/>
                  <a:gd name="connsiteY4" fmla="*/ 983817 h 1093130"/>
                  <a:gd name="connsiteX5" fmla="*/ 1612152 w 1721465"/>
                  <a:gd name="connsiteY5" fmla="*/ 1093130 h 1093130"/>
                  <a:gd name="connsiteX6" fmla="*/ 109313 w 1721465"/>
                  <a:gd name="connsiteY6" fmla="*/ 1093130 h 1093130"/>
                  <a:gd name="connsiteX7" fmla="*/ 0 w 1721465"/>
                  <a:gd name="connsiteY7" fmla="*/ 983817 h 1093130"/>
                  <a:gd name="connsiteX8" fmla="*/ 0 w 1721465"/>
                  <a:gd name="connsiteY8" fmla="*/ 109313 h 109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1465" h="1093130">
                    <a:moveTo>
                      <a:pt x="0" y="109313"/>
                    </a:moveTo>
                    <a:cubicBezTo>
                      <a:pt x="0" y="48941"/>
                      <a:pt x="48941" y="0"/>
                      <a:pt x="109313" y="0"/>
                    </a:cubicBezTo>
                    <a:lnTo>
                      <a:pt x="1612152" y="0"/>
                    </a:lnTo>
                    <a:cubicBezTo>
                      <a:pt x="1672524" y="0"/>
                      <a:pt x="1721465" y="48941"/>
                      <a:pt x="1721465" y="109313"/>
                    </a:cubicBezTo>
                    <a:lnTo>
                      <a:pt x="1721465" y="983817"/>
                    </a:lnTo>
                    <a:cubicBezTo>
                      <a:pt x="1721465" y="1044189"/>
                      <a:pt x="1672524" y="1093130"/>
                      <a:pt x="1612152" y="1093130"/>
                    </a:cubicBezTo>
                    <a:lnTo>
                      <a:pt x="109313" y="1093130"/>
                    </a:lnTo>
                    <a:cubicBezTo>
                      <a:pt x="48941" y="1093130"/>
                      <a:pt x="0" y="1044189"/>
                      <a:pt x="0" y="983817"/>
                    </a:cubicBezTo>
                    <a:lnTo>
                      <a:pt x="0" y="109313"/>
                    </a:lnTo>
                    <a:close/>
                  </a:path>
                </a:pathLst>
              </a:custGeom>
              <a:ln w="28575">
                <a:solidFill>
                  <a:srgbClr val="ED7D31"/>
                </a:solidFill>
              </a:ln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7737" tIns="77737" rIns="77737" bIns="77737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sz="1200" b="1" kern="1200" dirty="0">
                    <a:solidFill>
                      <a:schemeClr val="accent2">
                        <a:lumMod val="50000"/>
                      </a:schemeClr>
                    </a:solidFill>
                  </a:rPr>
                  <a:t>Acepta la obligatoriedad de la formación inicial y continua</a:t>
                </a: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xmlns="" id="{7940560F-2059-1984-BD1F-5CC8063FD1C2}"/>
                </a:ext>
              </a:extLst>
            </p:cNvPr>
            <p:cNvGrpSpPr/>
            <p:nvPr/>
          </p:nvGrpSpPr>
          <p:grpSpPr>
            <a:xfrm>
              <a:off x="6899203" y="3553901"/>
              <a:ext cx="1912739" cy="1274840"/>
              <a:chOff x="6854001" y="4313943"/>
              <a:chExt cx="1912739" cy="1274840"/>
            </a:xfrm>
          </p:grpSpPr>
          <p:sp>
            <p:nvSpPr>
              <p:cNvPr id="24" name="Rectángulo: esquinas redondeadas 23">
                <a:extLst>
                  <a:ext uri="{FF2B5EF4-FFF2-40B4-BE49-F238E27FC236}">
                    <a16:creationId xmlns:a16="http://schemas.microsoft.com/office/drawing/2014/main" xmlns="" id="{2521FEB6-BB1C-38A0-9E5B-67E9040B0ABA}"/>
                  </a:ext>
                </a:extLst>
              </p:cNvPr>
              <p:cNvSpPr/>
              <p:nvPr/>
            </p:nvSpPr>
            <p:spPr>
              <a:xfrm>
                <a:off x="6854001" y="4313943"/>
                <a:ext cx="1721465" cy="1093130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xmlns="" id="{AE1B77F7-91F5-0D6C-8F65-6C21F7B35071}"/>
                  </a:ext>
                </a:extLst>
              </p:cNvPr>
              <p:cNvSpPr/>
              <p:nvPr/>
            </p:nvSpPr>
            <p:spPr>
              <a:xfrm>
                <a:off x="7045275" y="4495653"/>
                <a:ext cx="1721465" cy="1093130"/>
              </a:xfrm>
              <a:custGeom>
                <a:avLst/>
                <a:gdLst>
                  <a:gd name="connsiteX0" fmla="*/ 0 w 1721465"/>
                  <a:gd name="connsiteY0" fmla="*/ 109313 h 1093130"/>
                  <a:gd name="connsiteX1" fmla="*/ 109313 w 1721465"/>
                  <a:gd name="connsiteY1" fmla="*/ 0 h 1093130"/>
                  <a:gd name="connsiteX2" fmla="*/ 1612152 w 1721465"/>
                  <a:gd name="connsiteY2" fmla="*/ 0 h 1093130"/>
                  <a:gd name="connsiteX3" fmla="*/ 1721465 w 1721465"/>
                  <a:gd name="connsiteY3" fmla="*/ 109313 h 1093130"/>
                  <a:gd name="connsiteX4" fmla="*/ 1721465 w 1721465"/>
                  <a:gd name="connsiteY4" fmla="*/ 983817 h 1093130"/>
                  <a:gd name="connsiteX5" fmla="*/ 1612152 w 1721465"/>
                  <a:gd name="connsiteY5" fmla="*/ 1093130 h 1093130"/>
                  <a:gd name="connsiteX6" fmla="*/ 109313 w 1721465"/>
                  <a:gd name="connsiteY6" fmla="*/ 1093130 h 1093130"/>
                  <a:gd name="connsiteX7" fmla="*/ 0 w 1721465"/>
                  <a:gd name="connsiteY7" fmla="*/ 983817 h 1093130"/>
                  <a:gd name="connsiteX8" fmla="*/ 0 w 1721465"/>
                  <a:gd name="connsiteY8" fmla="*/ 109313 h 109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1465" h="1093130">
                    <a:moveTo>
                      <a:pt x="0" y="109313"/>
                    </a:moveTo>
                    <a:cubicBezTo>
                      <a:pt x="0" y="48941"/>
                      <a:pt x="48941" y="0"/>
                      <a:pt x="109313" y="0"/>
                    </a:cubicBezTo>
                    <a:lnTo>
                      <a:pt x="1612152" y="0"/>
                    </a:lnTo>
                    <a:cubicBezTo>
                      <a:pt x="1672524" y="0"/>
                      <a:pt x="1721465" y="48941"/>
                      <a:pt x="1721465" y="109313"/>
                    </a:cubicBezTo>
                    <a:lnTo>
                      <a:pt x="1721465" y="983817"/>
                    </a:lnTo>
                    <a:cubicBezTo>
                      <a:pt x="1721465" y="1044189"/>
                      <a:pt x="1672524" y="1093130"/>
                      <a:pt x="1612152" y="1093130"/>
                    </a:cubicBezTo>
                    <a:lnTo>
                      <a:pt x="109313" y="1093130"/>
                    </a:lnTo>
                    <a:cubicBezTo>
                      <a:pt x="48941" y="1093130"/>
                      <a:pt x="0" y="1044189"/>
                      <a:pt x="0" y="983817"/>
                    </a:cubicBezTo>
                    <a:lnTo>
                      <a:pt x="0" y="109313"/>
                    </a:lnTo>
                    <a:close/>
                  </a:path>
                </a:pathLst>
              </a:custGeom>
              <a:ln w="28575">
                <a:solidFill>
                  <a:srgbClr val="ED7D31"/>
                </a:solidFill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7737" tIns="77737" rIns="77737" bIns="77737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sz="1200" b="1" kern="1200" dirty="0">
                    <a:solidFill>
                      <a:srgbClr val="995B32"/>
                    </a:solidFill>
                  </a:rPr>
                  <a:t>Conozco la doctrina de la Iglesia sobre el abuso y manifiesto mi rechazo al mismo</a:t>
                </a: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xmlns="" id="{B025D70B-3C9B-87A9-F1E0-F20BEA7B3DB8}"/>
                </a:ext>
              </a:extLst>
            </p:cNvPr>
            <p:cNvGrpSpPr/>
            <p:nvPr/>
          </p:nvGrpSpPr>
          <p:grpSpPr>
            <a:xfrm>
              <a:off x="6922812" y="1941288"/>
              <a:ext cx="1834273" cy="1266439"/>
              <a:chOff x="4749987" y="4168891"/>
              <a:chExt cx="1834273" cy="1266439"/>
            </a:xfrm>
          </p:grpSpPr>
          <p:sp>
            <p:nvSpPr>
              <p:cNvPr id="27" name="Rectángulo: esquinas redondeadas 26">
                <a:extLst>
                  <a:ext uri="{FF2B5EF4-FFF2-40B4-BE49-F238E27FC236}">
                    <a16:creationId xmlns:a16="http://schemas.microsoft.com/office/drawing/2014/main" xmlns="" id="{AD8A4938-01B0-1FBD-2425-DCC68027816C}"/>
                  </a:ext>
                </a:extLst>
              </p:cNvPr>
              <p:cNvSpPr/>
              <p:nvPr/>
            </p:nvSpPr>
            <p:spPr>
              <a:xfrm>
                <a:off x="4749987" y="4168891"/>
                <a:ext cx="1721465" cy="1093130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xmlns="" id="{6A4558B6-2110-6BE1-9CF2-BA0FB8826D1F}"/>
                  </a:ext>
                </a:extLst>
              </p:cNvPr>
              <p:cNvSpPr/>
              <p:nvPr/>
            </p:nvSpPr>
            <p:spPr>
              <a:xfrm>
                <a:off x="4862795" y="4342200"/>
                <a:ext cx="1721465" cy="1093130"/>
              </a:xfrm>
              <a:custGeom>
                <a:avLst/>
                <a:gdLst>
                  <a:gd name="connsiteX0" fmla="*/ 0 w 1721465"/>
                  <a:gd name="connsiteY0" fmla="*/ 109313 h 1093130"/>
                  <a:gd name="connsiteX1" fmla="*/ 109313 w 1721465"/>
                  <a:gd name="connsiteY1" fmla="*/ 0 h 1093130"/>
                  <a:gd name="connsiteX2" fmla="*/ 1612152 w 1721465"/>
                  <a:gd name="connsiteY2" fmla="*/ 0 h 1093130"/>
                  <a:gd name="connsiteX3" fmla="*/ 1721465 w 1721465"/>
                  <a:gd name="connsiteY3" fmla="*/ 109313 h 1093130"/>
                  <a:gd name="connsiteX4" fmla="*/ 1721465 w 1721465"/>
                  <a:gd name="connsiteY4" fmla="*/ 983817 h 1093130"/>
                  <a:gd name="connsiteX5" fmla="*/ 1612152 w 1721465"/>
                  <a:gd name="connsiteY5" fmla="*/ 1093130 h 1093130"/>
                  <a:gd name="connsiteX6" fmla="*/ 109313 w 1721465"/>
                  <a:gd name="connsiteY6" fmla="*/ 1093130 h 1093130"/>
                  <a:gd name="connsiteX7" fmla="*/ 0 w 1721465"/>
                  <a:gd name="connsiteY7" fmla="*/ 983817 h 1093130"/>
                  <a:gd name="connsiteX8" fmla="*/ 0 w 1721465"/>
                  <a:gd name="connsiteY8" fmla="*/ 109313 h 109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1465" h="1093130">
                    <a:moveTo>
                      <a:pt x="0" y="109313"/>
                    </a:moveTo>
                    <a:cubicBezTo>
                      <a:pt x="0" y="48941"/>
                      <a:pt x="48941" y="0"/>
                      <a:pt x="109313" y="0"/>
                    </a:cubicBezTo>
                    <a:lnTo>
                      <a:pt x="1612152" y="0"/>
                    </a:lnTo>
                    <a:cubicBezTo>
                      <a:pt x="1672524" y="0"/>
                      <a:pt x="1721465" y="48941"/>
                      <a:pt x="1721465" y="109313"/>
                    </a:cubicBezTo>
                    <a:lnTo>
                      <a:pt x="1721465" y="983817"/>
                    </a:lnTo>
                    <a:cubicBezTo>
                      <a:pt x="1721465" y="1044189"/>
                      <a:pt x="1672524" y="1093130"/>
                      <a:pt x="1612152" y="1093130"/>
                    </a:cubicBezTo>
                    <a:lnTo>
                      <a:pt x="109313" y="1093130"/>
                    </a:lnTo>
                    <a:cubicBezTo>
                      <a:pt x="48941" y="1093130"/>
                      <a:pt x="0" y="1044189"/>
                      <a:pt x="0" y="983817"/>
                    </a:cubicBezTo>
                    <a:lnTo>
                      <a:pt x="0" y="109313"/>
                    </a:lnTo>
                    <a:close/>
                  </a:path>
                </a:pathLst>
              </a:custGeom>
              <a:ln w="28575">
                <a:solidFill>
                  <a:srgbClr val="ED7D31"/>
                </a:solidFill>
              </a:ln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7737" tIns="77737" rIns="77737" bIns="77737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sz="1100" b="1" kern="0" dirty="0">
                    <a:solidFill>
                      <a:srgbClr val="995B32"/>
                    </a:solidFill>
                    <a:effectLst/>
                    <a:latin typeface="Arial" panose="020B0604020202020204" pitchFamily="34" charset="0"/>
                    <a:ea typeface="Arial MT"/>
                  </a:rPr>
                  <a:t>Soy conocedor del Protocolo y</a:t>
                </a:r>
                <a:r>
                  <a:rPr lang="es-ES" sz="1100" b="1" kern="0" spc="-5" dirty="0">
                    <a:solidFill>
                      <a:srgbClr val="995B32"/>
                    </a:solidFill>
                    <a:effectLst/>
                    <a:latin typeface="Arial" panose="020B0604020202020204" pitchFamily="34" charset="0"/>
                    <a:ea typeface="Arial MT"/>
                  </a:rPr>
                  <a:t> </a:t>
                </a:r>
                <a:r>
                  <a:rPr lang="es-ES" sz="1100" b="1" kern="0" dirty="0">
                    <a:solidFill>
                      <a:srgbClr val="995B32"/>
                    </a:solidFill>
                    <a:effectLst/>
                    <a:latin typeface="Arial" panose="020B0604020202020204" pitchFamily="34" charset="0"/>
                    <a:ea typeface="Arial MT"/>
                  </a:rPr>
                  <a:t>manifiesto</a:t>
                </a:r>
                <a:r>
                  <a:rPr lang="es-ES" sz="1100" b="1" kern="0" spc="-5" dirty="0">
                    <a:solidFill>
                      <a:srgbClr val="995B32"/>
                    </a:solidFill>
                    <a:effectLst/>
                    <a:latin typeface="Arial" panose="020B0604020202020204" pitchFamily="34" charset="0"/>
                    <a:ea typeface="Arial MT"/>
                  </a:rPr>
                  <a:t> </a:t>
                </a:r>
                <a:r>
                  <a:rPr lang="es-ES" sz="1100" b="1" kern="0" dirty="0">
                    <a:solidFill>
                      <a:srgbClr val="995B32"/>
                    </a:solidFill>
                    <a:effectLst/>
                    <a:latin typeface="Arial" panose="020B0604020202020204" pitchFamily="34" charset="0"/>
                    <a:ea typeface="Arial MT"/>
                  </a:rPr>
                  <a:t>mi</a:t>
                </a:r>
                <a:r>
                  <a:rPr lang="es-ES" sz="1100" b="1" kern="0" spc="-15" dirty="0">
                    <a:solidFill>
                      <a:srgbClr val="995B32"/>
                    </a:solidFill>
                    <a:effectLst/>
                    <a:latin typeface="Arial" panose="020B0604020202020204" pitchFamily="34" charset="0"/>
                    <a:ea typeface="Arial MT"/>
                  </a:rPr>
                  <a:t> </a:t>
                </a:r>
                <a:r>
                  <a:rPr lang="es-ES" sz="1100" b="1" kern="0" dirty="0">
                    <a:solidFill>
                      <a:srgbClr val="995B32"/>
                    </a:solidFill>
                    <a:effectLst/>
                    <a:latin typeface="Arial" panose="020B0604020202020204" pitchFamily="34" charset="0"/>
                    <a:ea typeface="Arial MT"/>
                  </a:rPr>
                  <a:t>compromiso</a:t>
                </a:r>
                <a:r>
                  <a:rPr lang="es-ES" sz="1100" b="1" kern="0" spc="-10" dirty="0">
                    <a:solidFill>
                      <a:srgbClr val="995B32"/>
                    </a:solidFill>
                    <a:effectLst/>
                    <a:latin typeface="Arial" panose="020B0604020202020204" pitchFamily="34" charset="0"/>
                    <a:ea typeface="Arial MT"/>
                  </a:rPr>
                  <a:t> </a:t>
                </a:r>
                <a:r>
                  <a:rPr lang="es-ES" sz="1100" b="1" kern="0" dirty="0">
                    <a:solidFill>
                      <a:srgbClr val="995B32"/>
                    </a:solidFill>
                    <a:effectLst/>
                    <a:latin typeface="Arial" panose="020B0604020202020204" pitchFamily="34" charset="0"/>
                    <a:ea typeface="Arial MT"/>
                  </a:rPr>
                  <a:t>de</a:t>
                </a:r>
                <a:r>
                  <a:rPr lang="es-ES" sz="1100" b="1" kern="0" spc="-15" dirty="0">
                    <a:solidFill>
                      <a:srgbClr val="995B32"/>
                    </a:solidFill>
                    <a:effectLst/>
                    <a:latin typeface="Arial" panose="020B0604020202020204" pitchFamily="34" charset="0"/>
                    <a:ea typeface="Arial MT"/>
                  </a:rPr>
                  <a:t> </a:t>
                </a:r>
                <a:r>
                  <a:rPr lang="es-ES" sz="1100" b="1" kern="0" dirty="0">
                    <a:solidFill>
                      <a:srgbClr val="995B32"/>
                    </a:solidFill>
                    <a:effectLst/>
                    <a:latin typeface="Arial" panose="020B0604020202020204" pitchFamily="34" charset="0"/>
                    <a:ea typeface="Arial MT"/>
                  </a:rPr>
                  <a:t>aceptarlo y</a:t>
                </a:r>
                <a:r>
                  <a:rPr lang="es-ES" sz="1100" b="1" kern="0" spc="-5" dirty="0">
                    <a:solidFill>
                      <a:srgbClr val="995B32"/>
                    </a:solidFill>
                    <a:effectLst/>
                    <a:latin typeface="Arial" panose="020B0604020202020204" pitchFamily="34" charset="0"/>
                    <a:ea typeface="Arial MT"/>
                  </a:rPr>
                  <a:t> </a:t>
                </a:r>
                <a:r>
                  <a:rPr lang="es-ES" sz="1100" b="1" kern="0" dirty="0">
                    <a:solidFill>
                      <a:srgbClr val="995B32"/>
                    </a:solidFill>
                    <a:effectLst/>
                    <a:latin typeface="Arial" panose="020B0604020202020204" pitchFamily="34" charset="0"/>
                    <a:ea typeface="Arial MT"/>
                  </a:rPr>
                  <a:t>seguirlo</a:t>
                </a:r>
                <a:endParaRPr lang="es-ES" sz="1100" b="1" kern="1200" dirty="0">
                  <a:solidFill>
                    <a:srgbClr val="995B32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xmlns="" id="{CC08C082-B0EA-8EA5-F35B-9CC6B9BDD4F3}"/>
                </a:ext>
              </a:extLst>
            </p:cNvPr>
            <p:cNvGrpSpPr/>
            <p:nvPr/>
          </p:nvGrpSpPr>
          <p:grpSpPr>
            <a:xfrm>
              <a:off x="6584261" y="2661162"/>
              <a:ext cx="451359" cy="2995567"/>
              <a:chOff x="6584261" y="2661162"/>
              <a:chExt cx="451359" cy="2995567"/>
            </a:xfrm>
          </p:grpSpPr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xmlns="" id="{070E49CF-DF3B-312A-36F9-101DEA6EA677}"/>
                  </a:ext>
                </a:extLst>
              </p:cNvPr>
              <p:cNvCxnSpPr/>
              <p:nvPr/>
            </p:nvCxnSpPr>
            <p:spPr>
              <a:xfrm>
                <a:off x="6795247" y="2661162"/>
                <a:ext cx="0" cy="2995567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xmlns="" id="{F8114B5C-BEF9-4B35-1857-92606CC74B63}"/>
                  </a:ext>
                </a:extLst>
              </p:cNvPr>
              <p:cNvCxnSpPr/>
              <p:nvPr/>
            </p:nvCxnSpPr>
            <p:spPr>
              <a:xfrm>
                <a:off x="6795247" y="2661162"/>
                <a:ext cx="178689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xmlns="" id="{6EC85C9C-E5FC-C90A-0263-90152FC13A52}"/>
                  </a:ext>
                </a:extLst>
              </p:cNvPr>
              <p:cNvCxnSpPr/>
              <p:nvPr/>
            </p:nvCxnSpPr>
            <p:spPr>
              <a:xfrm>
                <a:off x="6795247" y="4186518"/>
                <a:ext cx="127565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37">
                <a:extLst>
                  <a:ext uri="{FF2B5EF4-FFF2-40B4-BE49-F238E27FC236}">
                    <a16:creationId xmlns:a16="http://schemas.microsoft.com/office/drawing/2014/main" xmlns="" id="{CD413621-168F-52EA-60C1-D1D8A6F16F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5247" y="5656729"/>
                <a:ext cx="240373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>
                <a:extLst>
                  <a:ext uri="{FF2B5EF4-FFF2-40B4-BE49-F238E27FC236}">
                    <a16:creationId xmlns:a16="http://schemas.microsoft.com/office/drawing/2014/main" xmlns="" id="{C170B80D-4924-49F9-9E7E-EBBA78461D72}"/>
                  </a:ext>
                </a:extLst>
              </p:cNvPr>
              <p:cNvCxnSpPr/>
              <p:nvPr/>
            </p:nvCxnSpPr>
            <p:spPr>
              <a:xfrm>
                <a:off x="6584261" y="3553901"/>
                <a:ext cx="210986" cy="0"/>
              </a:xfrm>
              <a:prstGeom prst="line">
                <a:avLst/>
              </a:prstGeom>
              <a:ln w="28575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5" name="4 Imagen" descr="Debería-de-hablar-de-mi-fe-durante-una-entrevista-de-trabajo-1024x576.jpg">
            <a:extLst>
              <a:ext uri="{FF2B5EF4-FFF2-40B4-BE49-F238E27FC236}">
                <a16:creationId xmlns:a16="http://schemas.microsoft.com/office/drawing/2014/main" xmlns="" id="{7BB677D8-A6BC-5B93-84E7-DC66FC2637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9713" y="4313942"/>
            <a:ext cx="3044184" cy="1712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5C2B38F1-AB5D-F548-C010-4AB3B740BABF}"/>
              </a:ext>
            </a:extLst>
          </p:cNvPr>
          <p:cNvGrpSpPr/>
          <p:nvPr/>
        </p:nvGrpSpPr>
        <p:grpSpPr>
          <a:xfrm>
            <a:off x="720392" y="1633285"/>
            <a:ext cx="6135952" cy="4631546"/>
            <a:chOff x="1043122" y="1204867"/>
            <a:chExt cx="6135952" cy="4631546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xmlns="" id="{F05394F6-63C9-ADB9-B496-32287D091651}"/>
                </a:ext>
              </a:extLst>
            </p:cNvPr>
            <p:cNvSpPr/>
            <p:nvPr/>
          </p:nvSpPr>
          <p:spPr>
            <a:xfrm>
              <a:off x="1043122" y="2547157"/>
              <a:ext cx="2740329" cy="1370164"/>
            </a:xfrm>
            <a:custGeom>
              <a:avLst/>
              <a:gdLst>
                <a:gd name="connsiteX0" fmla="*/ 0 w 2740329"/>
                <a:gd name="connsiteY0" fmla="*/ 137016 h 1370164"/>
                <a:gd name="connsiteX1" fmla="*/ 137016 w 2740329"/>
                <a:gd name="connsiteY1" fmla="*/ 0 h 1370164"/>
                <a:gd name="connsiteX2" fmla="*/ 2603313 w 2740329"/>
                <a:gd name="connsiteY2" fmla="*/ 0 h 1370164"/>
                <a:gd name="connsiteX3" fmla="*/ 2740329 w 2740329"/>
                <a:gd name="connsiteY3" fmla="*/ 137016 h 1370164"/>
                <a:gd name="connsiteX4" fmla="*/ 2740329 w 2740329"/>
                <a:gd name="connsiteY4" fmla="*/ 1233148 h 1370164"/>
                <a:gd name="connsiteX5" fmla="*/ 2603313 w 2740329"/>
                <a:gd name="connsiteY5" fmla="*/ 1370164 h 1370164"/>
                <a:gd name="connsiteX6" fmla="*/ 137016 w 2740329"/>
                <a:gd name="connsiteY6" fmla="*/ 1370164 h 1370164"/>
                <a:gd name="connsiteX7" fmla="*/ 0 w 2740329"/>
                <a:gd name="connsiteY7" fmla="*/ 1233148 h 1370164"/>
                <a:gd name="connsiteX8" fmla="*/ 0 w 2740329"/>
                <a:gd name="connsiteY8" fmla="*/ 137016 h 13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0329" h="1370164">
                  <a:moveTo>
                    <a:pt x="0" y="137016"/>
                  </a:moveTo>
                  <a:cubicBezTo>
                    <a:pt x="0" y="61344"/>
                    <a:pt x="61344" y="0"/>
                    <a:pt x="137016" y="0"/>
                  </a:cubicBezTo>
                  <a:lnTo>
                    <a:pt x="2603313" y="0"/>
                  </a:lnTo>
                  <a:cubicBezTo>
                    <a:pt x="2678985" y="0"/>
                    <a:pt x="2740329" y="61344"/>
                    <a:pt x="2740329" y="137016"/>
                  </a:cubicBezTo>
                  <a:lnTo>
                    <a:pt x="2740329" y="1233148"/>
                  </a:lnTo>
                  <a:cubicBezTo>
                    <a:pt x="2740329" y="1308820"/>
                    <a:pt x="2678985" y="1370164"/>
                    <a:pt x="2603313" y="1370164"/>
                  </a:cubicBezTo>
                  <a:lnTo>
                    <a:pt x="137016" y="1370164"/>
                  </a:lnTo>
                  <a:cubicBezTo>
                    <a:pt x="61344" y="1370164"/>
                    <a:pt x="0" y="1308820"/>
                    <a:pt x="0" y="1233148"/>
                  </a:cubicBezTo>
                  <a:lnTo>
                    <a:pt x="0" y="13701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1561" tIns="51561" rIns="51561" bIns="5156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b="1" kern="1200" dirty="0"/>
                <a:t>¿CÓMO MOSTRAMOS EL AFECTO?</a:t>
              </a:r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xmlns="" id="{342EE4F5-F38C-3DA2-88E3-9483E0E8794E}"/>
                </a:ext>
              </a:extLst>
            </p:cNvPr>
            <p:cNvSpPr/>
            <p:nvPr/>
          </p:nvSpPr>
          <p:spPr>
            <a:xfrm rot="18289469">
              <a:off x="3583796" y="2633045"/>
              <a:ext cx="1054604" cy="64620"/>
            </a:xfrm>
            <a:custGeom>
              <a:avLst/>
              <a:gdLst>
                <a:gd name="connsiteX0" fmla="*/ 0 w 1919453"/>
                <a:gd name="connsiteY0" fmla="*/ 27246 h 54492"/>
                <a:gd name="connsiteX1" fmla="*/ 1919453 w 1919453"/>
                <a:gd name="connsiteY1" fmla="*/ 27246 h 5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9453" h="54492">
                  <a:moveTo>
                    <a:pt x="0" y="27246"/>
                  </a:moveTo>
                  <a:lnTo>
                    <a:pt x="1919453" y="27246"/>
                  </a:lnTo>
                </a:path>
              </a:pathLst>
            </a:custGeom>
            <a:noFill/>
            <a:ln w="28575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440" tIns="-20741" rIns="924441" bIns="-2074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600" kern="1200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xmlns="" id="{E2CB67A2-110E-FDB9-AEA9-B92D960EFE9B}"/>
                </a:ext>
              </a:extLst>
            </p:cNvPr>
            <p:cNvSpPr/>
            <p:nvPr/>
          </p:nvSpPr>
          <p:spPr>
            <a:xfrm>
              <a:off x="4438745" y="1204867"/>
              <a:ext cx="2740329" cy="1370164"/>
            </a:xfrm>
            <a:custGeom>
              <a:avLst/>
              <a:gdLst>
                <a:gd name="connsiteX0" fmla="*/ 0 w 2740329"/>
                <a:gd name="connsiteY0" fmla="*/ 137016 h 1370164"/>
                <a:gd name="connsiteX1" fmla="*/ 137016 w 2740329"/>
                <a:gd name="connsiteY1" fmla="*/ 0 h 1370164"/>
                <a:gd name="connsiteX2" fmla="*/ 2603313 w 2740329"/>
                <a:gd name="connsiteY2" fmla="*/ 0 h 1370164"/>
                <a:gd name="connsiteX3" fmla="*/ 2740329 w 2740329"/>
                <a:gd name="connsiteY3" fmla="*/ 137016 h 1370164"/>
                <a:gd name="connsiteX4" fmla="*/ 2740329 w 2740329"/>
                <a:gd name="connsiteY4" fmla="*/ 1233148 h 1370164"/>
                <a:gd name="connsiteX5" fmla="*/ 2603313 w 2740329"/>
                <a:gd name="connsiteY5" fmla="*/ 1370164 h 1370164"/>
                <a:gd name="connsiteX6" fmla="*/ 137016 w 2740329"/>
                <a:gd name="connsiteY6" fmla="*/ 1370164 h 1370164"/>
                <a:gd name="connsiteX7" fmla="*/ 0 w 2740329"/>
                <a:gd name="connsiteY7" fmla="*/ 1233148 h 1370164"/>
                <a:gd name="connsiteX8" fmla="*/ 0 w 2740329"/>
                <a:gd name="connsiteY8" fmla="*/ 137016 h 13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0329" h="1370164">
                  <a:moveTo>
                    <a:pt x="0" y="137016"/>
                  </a:moveTo>
                  <a:cubicBezTo>
                    <a:pt x="0" y="61344"/>
                    <a:pt x="61344" y="0"/>
                    <a:pt x="137016" y="0"/>
                  </a:cubicBezTo>
                  <a:lnTo>
                    <a:pt x="2603313" y="0"/>
                  </a:lnTo>
                  <a:cubicBezTo>
                    <a:pt x="2678985" y="0"/>
                    <a:pt x="2740329" y="61344"/>
                    <a:pt x="2740329" y="137016"/>
                  </a:cubicBezTo>
                  <a:lnTo>
                    <a:pt x="2740329" y="1233148"/>
                  </a:lnTo>
                  <a:cubicBezTo>
                    <a:pt x="2740329" y="1308820"/>
                    <a:pt x="2678985" y="1370164"/>
                    <a:pt x="2603313" y="1370164"/>
                  </a:cubicBezTo>
                  <a:lnTo>
                    <a:pt x="137016" y="1370164"/>
                  </a:lnTo>
                  <a:cubicBezTo>
                    <a:pt x="61344" y="1370164"/>
                    <a:pt x="0" y="1308820"/>
                    <a:pt x="0" y="1233148"/>
                  </a:cubicBezTo>
                  <a:lnTo>
                    <a:pt x="0" y="13701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1561" tIns="51561" rIns="51561" bIns="5156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b="1" kern="1200" dirty="0"/>
                <a:t>La forma de mostrar el afecto ha de ser respetuosa en el gesto, las palabras y el contacto físico</a:t>
              </a:r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B9A977A7-700D-AA50-B3CC-091C8071322C}"/>
                </a:ext>
              </a:extLst>
            </p:cNvPr>
            <p:cNvSpPr/>
            <p:nvPr/>
          </p:nvSpPr>
          <p:spPr>
            <a:xfrm>
              <a:off x="3783451" y="3326213"/>
              <a:ext cx="841810" cy="53247"/>
            </a:xfrm>
            <a:custGeom>
              <a:avLst/>
              <a:gdLst>
                <a:gd name="connsiteX0" fmla="*/ 0 w 1096131"/>
                <a:gd name="connsiteY0" fmla="*/ 27246 h 54492"/>
                <a:gd name="connsiteX1" fmla="*/ 1096131 w 1096131"/>
                <a:gd name="connsiteY1" fmla="*/ 27246 h 5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6131" h="54492">
                  <a:moveTo>
                    <a:pt x="0" y="27246"/>
                  </a:moveTo>
                  <a:lnTo>
                    <a:pt x="1096131" y="27246"/>
                  </a:lnTo>
                </a:path>
              </a:pathLst>
            </a:custGeom>
            <a:noFill/>
            <a:ln w="28575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362" tIns="-157" rIns="533363" bIns="-15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8283BEAC-0F6B-854C-7817-830974DC7139}"/>
                </a:ext>
              </a:extLst>
            </p:cNvPr>
            <p:cNvSpPr/>
            <p:nvPr/>
          </p:nvSpPr>
          <p:spPr>
            <a:xfrm>
              <a:off x="4438745" y="2829715"/>
              <a:ext cx="2740329" cy="1370164"/>
            </a:xfrm>
            <a:custGeom>
              <a:avLst/>
              <a:gdLst>
                <a:gd name="connsiteX0" fmla="*/ 0 w 2740329"/>
                <a:gd name="connsiteY0" fmla="*/ 137016 h 1370164"/>
                <a:gd name="connsiteX1" fmla="*/ 137016 w 2740329"/>
                <a:gd name="connsiteY1" fmla="*/ 0 h 1370164"/>
                <a:gd name="connsiteX2" fmla="*/ 2603313 w 2740329"/>
                <a:gd name="connsiteY2" fmla="*/ 0 h 1370164"/>
                <a:gd name="connsiteX3" fmla="*/ 2740329 w 2740329"/>
                <a:gd name="connsiteY3" fmla="*/ 137016 h 1370164"/>
                <a:gd name="connsiteX4" fmla="*/ 2740329 w 2740329"/>
                <a:gd name="connsiteY4" fmla="*/ 1233148 h 1370164"/>
                <a:gd name="connsiteX5" fmla="*/ 2603313 w 2740329"/>
                <a:gd name="connsiteY5" fmla="*/ 1370164 h 1370164"/>
                <a:gd name="connsiteX6" fmla="*/ 137016 w 2740329"/>
                <a:gd name="connsiteY6" fmla="*/ 1370164 h 1370164"/>
                <a:gd name="connsiteX7" fmla="*/ 0 w 2740329"/>
                <a:gd name="connsiteY7" fmla="*/ 1233148 h 1370164"/>
                <a:gd name="connsiteX8" fmla="*/ 0 w 2740329"/>
                <a:gd name="connsiteY8" fmla="*/ 137016 h 13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0329" h="1370164">
                  <a:moveTo>
                    <a:pt x="0" y="137016"/>
                  </a:moveTo>
                  <a:cubicBezTo>
                    <a:pt x="0" y="61344"/>
                    <a:pt x="61344" y="0"/>
                    <a:pt x="137016" y="0"/>
                  </a:cubicBezTo>
                  <a:lnTo>
                    <a:pt x="2603313" y="0"/>
                  </a:lnTo>
                  <a:cubicBezTo>
                    <a:pt x="2678985" y="0"/>
                    <a:pt x="2740329" y="61344"/>
                    <a:pt x="2740329" y="137016"/>
                  </a:cubicBezTo>
                  <a:lnTo>
                    <a:pt x="2740329" y="1233148"/>
                  </a:lnTo>
                  <a:cubicBezTo>
                    <a:pt x="2740329" y="1308820"/>
                    <a:pt x="2678985" y="1370164"/>
                    <a:pt x="2603313" y="1370164"/>
                  </a:cubicBezTo>
                  <a:lnTo>
                    <a:pt x="137016" y="1370164"/>
                  </a:lnTo>
                  <a:cubicBezTo>
                    <a:pt x="61344" y="1370164"/>
                    <a:pt x="0" y="1308820"/>
                    <a:pt x="0" y="1233148"/>
                  </a:cubicBezTo>
                  <a:lnTo>
                    <a:pt x="0" y="13701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1561" tIns="51561" rIns="51561" bIns="5156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b="1" kern="1200" dirty="0"/>
                <a:t>Las muestras de afecto no incluyen caricias, besos y abrazos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6D5F8DCD-4CA7-6392-5DDA-1C2C566A9ECC}"/>
                </a:ext>
              </a:extLst>
            </p:cNvPr>
            <p:cNvSpPr/>
            <p:nvPr/>
          </p:nvSpPr>
          <p:spPr>
            <a:xfrm rot="3310531">
              <a:off x="3494370" y="4078602"/>
              <a:ext cx="1356117" cy="45719"/>
            </a:xfrm>
            <a:custGeom>
              <a:avLst/>
              <a:gdLst>
                <a:gd name="connsiteX0" fmla="*/ 0 w 1919453"/>
                <a:gd name="connsiteY0" fmla="*/ 27246 h 54492"/>
                <a:gd name="connsiteX1" fmla="*/ 1919453 w 1919453"/>
                <a:gd name="connsiteY1" fmla="*/ 27246 h 5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9453" h="54492">
                  <a:moveTo>
                    <a:pt x="0" y="27246"/>
                  </a:moveTo>
                  <a:lnTo>
                    <a:pt x="1919453" y="27246"/>
                  </a:lnTo>
                </a:path>
              </a:pathLst>
            </a:custGeom>
            <a:noFill/>
            <a:ln w="28575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439" tIns="-20741" rIns="924441" bIns="-2074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600" kern="120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918B141E-2D95-9143-3217-8C684B33815E}"/>
                </a:ext>
              </a:extLst>
            </p:cNvPr>
            <p:cNvSpPr/>
            <p:nvPr/>
          </p:nvSpPr>
          <p:spPr>
            <a:xfrm>
              <a:off x="4438744" y="4466249"/>
              <a:ext cx="2740329" cy="1370164"/>
            </a:xfrm>
            <a:custGeom>
              <a:avLst/>
              <a:gdLst>
                <a:gd name="connsiteX0" fmla="*/ 0 w 2740329"/>
                <a:gd name="connsiteY0" fmla="*/ 137016 h 1370164"/>
                <a:gd name="connsiteX1" fmla="*/ 137016 w 2740329"/>
                <a:gd name="connsiteY1" fmla="*/ 0 h 1370164"/>
                <a:gd name="connsiteX2" fmla="*/ 2603313 w 2740329"/>
                <a:gd name="connsiteY2" fmla="*/ 0 h 1370164"/>
                <a:gd name="connsiteX3" fmla="*/ 2740329 w 2740329"/>
                <a:gd name="connsiteY3" fmla="*/ 137016 h 1370164"/>
                <a:gd name="connsiteX4" fmla="*/ 2740329 w 2740329"/>
                <a:gd name="connsiteY4" fmla="*/ 1233148 h 1370164"/>
                <a:gd name="connsiteX5" fmla="*/ 2603313 w 2740329"/>
                <a:gd name="connsiteY5" fmla="*/ 1370164 h 1370164"/>
                <a:gd name="connsiteX6" fmla="*/ 137016 w 2740329"/>
                <a:gd name="connsiteY6" fmla="*/ 1370164 h 1370164"/>
                <a:gd name="connsiteX7" fmla="*/ 0 w 2740329"/>
                <a:gd name="connsiteY7" fmla="*/ 1233148 h 1370164"/>
                <a:gd name="connsiteX8" fmla="*/ 0 w 2740329"/>
                <a:gd name="connsiteY8" fmla="*/ 137016 h 13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0329" h="1370164">
                  <a:moveTo>
                    <a:pt x="0" y="137016"/>
                  </a:moveTo>
                  <a:cubicBezTo>
                    <a:pt x="0" y="61344"/>
                    <a:pt x="61344" y="0"/>
                    <a:pt x="137016" y="0"/>
                  </a:cubicBezTo>
                  <a:lnTo>
                    <a:pt x="2603313" y="0"/>
                  </a:lnTo>
                  <a:cubicBezTo>
                    <a:pt x="2678985" y="0"/>
                    <a:pt x="2740329" y="61344"/>
                    <a:pt x="2740329" y="137016"/>
                  </a:cubicBezTo>
                  <a:lnTo>
                    <a:pt x="2740329" y="1233148"/>
                  </a:lnTo>
                  <a:cubicBezTo>
                    <a:pt x="2740329" y="1308820"/>
                    <a:pt x="2678985" y="1370164"/>
                    <a:pt x="2603313" y="1370164"/>
                  </a:cubicBezTo>
                  <a:lnTo>
                    <a:pt x="137016" y="1370164"/>
                  </a:lnTo>
                  <a:cubicBezTo>
                    <a:pt x="61344" y="1370164"/>
                    <a:pt x="0" y="1308820"/>
                    <a:pt x="0" y="1233148"/>
                  </a:cubicBezTo>
                  <a:lnTo>
                    <a:pt x="0" y="13701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1561" tIns="51561" rIns="51561" bIns="5156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b="1" dirty="0"/>
                <a:t>El </a:t>
              </a:r>
              <a:r>
                <a:rPr lang="es-ES" sz="1800" b="1" kern="1200" dirty="0"/>
                <a:t>menor puede rechazar las muestras de afecto</a:t>
              </a: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8DDD47C-415F-701F-007E-5A37DAC91982}"/>
              </a:ext>
            </a:extLst>
          </p:cNvPr>
          <p:cNvSpPr txBox="1"/>
          <p:nvPr/>
        </p:nvSpPr>
        <p:spPr>
          <a:xfrm>
            <a:off x="582707" y="552176"/>
            <a:ext cx="3433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Los afectos son apropiados, o no, en función de la relación o vínculo de las personas. Cada contexto tiene sus gestos propios.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C50BA44-90E5-CFCB-6715-C2DD166E43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343" y="4205284"/>
            <a:ext cx="1883282" cy="2652716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2A87E13F-19DF-7206-84CA-E8D5FB340742}"/>
              </a:ext>
            </a:extLst>
          </p:cNvPr>
          <p:cNvGrpSpPr/>
          <p:nvPr/>
        </p:nvGrpSpPr>
        <p:grpSpPr>
          <a:xfrm>
            <a:off x="6688693" y="412359"/>
            <a:ext cx="2128861" cy="1052276"/>
            <a:chOff x="655446" y="494054"/>
            <a:chExt cx="2128861" cy="1052276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xmlns="" id="{DACEFCF0-89C0-786A-E300-D8A0F1BAAA45}"/>
                </a:ext>
              </a:extLst>
            </p:cNvPr>
            <p:cNvSpPr/>
            <p:nvPr/>
          </p:nvSpPr>
          <p:spPr>
            <a:xfrm>
              <a:off x="655446" y="1179220"/>
              <a:ext cx="2128861" cy="367110"/>
            </a:xfrm>
            <a:prstGeom prst="roundRect">
              <a:avLst/>
            </a:prstGeom>
            <a:solidFill>
              <a:srgbClr val="FC3A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000" dirty="0">
                  <a:latin typeface="Brush Script MT" panose="020F0502020204030204" pitchFamily="34" charset="0"/>
                </a:rPr>
                <a:t>Prevención</a:t>
              </a:r>
              <a:r>
                <a:rPr lang="es-419" sz="1350" dirty="0">
                  <a:latin typeface="Brush Script MT" panose="020F0502020204030204" pitchFamily="34" charset="0"/>
                </a:rPr>
                <a:t> </a:t>
              </a:r>
              <a:endParaRPr lang="es-US" sz="1350" dirty="0">
                <a:latin typeface="Brush Script MT" panose="020F0502020204030204" pitchFamily="34" charset="0"/>
              </a:endParaRP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517D8856-BE8E-2BF8-D825-4F585B6D1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22" y="494054"/>
              <a:ext cx="1464695" cy="68516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en 人物">
            <a:extLst>
              <a:ext uri="{FF2B5EF4-FFF2-40B4-BE49-F238E27FC236}">
                <a16:creationId xmlns:a16="http://schemas.microsoft.com/office/drawing/2014/main" xmlns="" id="{346D45D5-263F-8925-0A58-DC69552B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6457" y="468135"/>
            <a:ext cx="2497157" cy="24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A68D1D3E-D3C9-86CE-E766-9FED2439D026}"/>
              </a:ext>
            </a:extLst>
          </p:cNvPr>
          <p:cNvGrpSpPr/>
          <p:nvPr/>
        </p:nvGrpSpPr>
        <p:grpSpPr>
          <a:xfrm>
            <a:off x="515650" y="2046647"/>
            <a:ext cx="2840806" cy="4513704"/>
            <a:chOff x="2123728" y="1772816"/>
            <a:chExt cx="1904702" cy="3333229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xmlns="" id="{885D2D13-F914-2D43-AF12-697922419DD5}"/>
                </a:ext>
              </a:extLst>
            </p:cNvPr>
            <p:cNvSpPr/>
            <p:nvPr/>
          </p:nvSpPr>
          <p:spPr>
            <a:xfrm>
              <a:off x="2123728" y="1772816"/>
              <a:ext cx="1904702" cy="952351"/>
            </a:xfrm>
            <a:custGeom>
              <a:avLst/>
              <a:gdLst>
                <a:gd name="connsiteX0" fmla="*/ 0 w 1904702"/>
                <a:gd name="connsiteY0" fmla="*/ 95235 h 952351"/>
                <a:gd name="connsiteX1" fmla="*/ 95235 w 1904702"/>
                <a:gd name="connsiteY1" fmla="*/ 0 h 952351"/>
                <a:gd name="connsiteX2" fmla="*/ 1809467 w 1904702"/>
                <a:gd name="connsiteY2" fmla="*/ 0 h 952351"/>
                <a:gd name="connsiteX3" fmla="*/ 1904702 w 1904702"/>
                <a:gd name="connsiteY3" fmla="*/ 95235 h 952351"/>
                <a:gd name="connsiteX4" fmla="*/ 1904702 w 1904702"/>
                <a:gd name="connsiteY4" fmla="*/ 857116 h 952351"/>
                <a:gd name="connsiteX5" fmla="*/ 1809467 w 1904702"/>
                <a:gd name="connsiteY5" fmla="*/ 952351 h 952351"/>
                <a:gd name="connsiteX6" fmla="*/ 95235 w 1904702"/>
                <a:gd name="connsiteY6" fmla="*/ 952351 h 952351"/>
                <a:gd name="connsiteX7" fmla="*/ 0 w 1904702"/>
                <a:gd name="connsiteY7" fmla="*/ 857116 h 952351"/>
                <a:gd name="connsiteX8" fmla="*/ 0 w 1904702"/>
                <a:gd name="connsiteY8" fmla="*/ 95235 h 95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4702" h="952351">
                  <a:moveTo>
                    <a:pt x="0" y="95235"/>
                  </a:moveTo>
                  <a:cubicBezTo>
                    <a:pt x="0" y="42638"/>
                    <a:pt x="42638" y="0"/>
                    <a:pt x="95235" y="0"/>
                  </a:cubicBezTo>
                  <a:lnTo>
                    <a:pt x="1809467" y="0"/>
                  </a:lnTo>
                  <a:cubicBezTo>
                    <a:pt x="1862064" y="0"/>
                    <a:pt x="1904702" y="42638"/>
                    <a:pt x="1904702" y="95235"/>
                  </a:cubicBezTo>
                  <a:lnTo>
                    <a:pt x="1904702" y="857116"/>
                  </a:lnTo>
                  <a:cubicBezTo>
                    <a:pt x="1904702" y="909713"/>
                    <a:pt x="1862064" y="952351"/>
                    <a:pt x="1809467" y="952351"/>
                  </a:cubicBezTo>
                  <a:lnTo>
                    <a:pt x="95235" y="952351"/>
                  </a:lnTo>
                  <a:cubicBezTo>
                    <a:pt x="42638" y="952351"/>
                    <a:pt x="0" y="909713"/>
                    <a:pt x="0" y="857116"/>
                  </a:cubicBezTo>
                  <a:lnTo>
                    <a:pt x="0" y="9523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5993" tIns="53293" rIns="65993" bIns="5329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VIGILANCIA MÉDICA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0F792AF4-EB1A-1F1F-A290-D373BA7D415B}"/>
                </a:ext>
              </a:extLst>
            </p:cNvPr>
            <p:cNvSpPr/>
            <p:nvPr/>
          </p:nvSpPr>
          <p:spPr>
            <a:xfrm>
              <a:off x="2314199" y="2725167"/>
              <a:ext cx="190470" cy="7142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14263"/>
                  </a:lnTo>
                  <a:lnTo>
                    <a:pt x="190470" y="714263"/>
                  </a:lnTo>
                </a:path>
              </a:pathLst>
            </a:custGeom>
            <a:noFill/>
            <a:ln w="28575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3AB467B1-BC14-DC37-8D36-0E9D2CF29FB1}"/>
                </a:ext>
              </a:extLst>
            </p:cNvPr>
            <p:cNvSpPr/>
            <p:nvPr/>
          </p:nvSpPr>
          <p:spPr>
            <a:xfrm>
              <a:off x="2504669" y="2963255"/>
              <a:ext cx="1523761" cy="952351"/>
            </a:xfrm>
            <a:custGeom>
              <a:avLst/>
              <a:gdLst>
                <a:gd name="connsiteX0" fmla="*/ 0 w 1523761"/>
                <a:gd name="connsiteY0" fmla="*/ 95235 h 952351"/>
                <a:gd name="connsiteX1" fmla="*/ 95235 w 1523761"/>
                <a:gd name="connsiteY1" fmla="*/ 0 h 952351"/>
                <a:gd name="connsiteX2" fmla="*/ 1428526 w 1523761"/>
                <a:gd name="connsiteY2" fmla="*/ 0 h 952351"/>
                <a:gd name="connsiteX3" fmla="*/ 1523761 w 1523761"/>
                <a:gd name="connsiteY3" fmla="*/ 95235 h 952351"/>
                <a:gd name="connsiteX4" fmla="*/ 1523761 w 1523761"/>
                <a:gd name="connsiteY4" fmla="*/ 857116 h 952351"/>
                <a:gd name="connsiteX5" fmla="*/ 1428526 w 1523761"/>
                <a:gd name="connsiteY5" fmla="*/ 952351 h 952351"/>
                <a:gd name="connsiteX6" fmla="*/ 95235 w 1523761"/>
                <a:gd name="connsiteY6" fmla="*/ 952351 h 952351"/>
                <a:gd name="connsiteX7" fmla="*/ 0 w 1523761"/>
                <a:gd name="connsiteY7" fmla="*/ 857116 h 952351"/>
                <a:gd name="connsiteX8" fmla="*/ 0 w 1523761"/>
                <a:gd name="connsiteY8" fmla="*/ 95235 h 95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761" h="952351">
                  <a:moveTo>
                    <a:pt x="0" y="95235"/>
                  </a:moveTo>
                  <a:cubicBezTo>
                    <a:pt x="0" y="42638"/>
                    <a:pt x="42638" y="0"/>
                    <a:pt x="95235" y="0"/>
                  </a:cubicBezTo>
                  <a:lnTo>
                    <a:pt x="1428526" y="0"/>
                  </a:lnTo>
                  <a:cubicBezTo>
                    <a:pt x="1481123" y="0"/>
                    <a:pt x="1523761" y="42638"/>
                    <a:pt x="1523761" y="95235"/>
                  </a:cubicBezTo>
                  <a:lnTo>
                    <a:pt x="1523761" y="857116"/>
                  </a:lnTo>
                  <a:cubicBezTo>
                    <a:pt x="1523761" y="909713"/>
                    <a:pt x="1481123" y="952351"/>
                    <a:pt x="1428526" y="952351"/>
                  </a:cubicBezTo>
                  <a:lnTo>
                    <a:pt x="95235" y="952351"/>
                  </a:lnTo>
                  <a:cubicBezTo>
                    <a:pt x="42638" y="952351"/>
                    <a:pt x="0" y="909713"/>
                    <a:pt x="0" y="857116"/>
                  </a:cubicBezTo>
                  <a:lnTo>
                    <a:pt x="0" y="95235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848" tIns="41863" rIns="48848" bIns="4186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>
                  <a:solidFill>
                    <a:schemeClr val="accent2">
                      <a:lumMod val="50000"/>
                    </a:schemeClr>
                  </a:solidFill>
                </a:rPr>
                <a:t>SIEMPRE SE ATENDERÁ A LOS MENORES EN PRESENCIA DE OTRO ADULTO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CD61B327-BA90-D30E-57E3-FCC33DF725AD}"/>
                </a:ext>
              </a:extLst>
            </p:cNvPr>
            <p:cNvSpPr/>
            <p:nvPr/>
          </p:nvSpPr>
          <p:spPr>
            <a:xfrm>
              <a:off x="2314199" y="2725167"/>
              <a:ext cx="190470" cy="19047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04702"/>
                  </a:lnTo>
                  <a:lnTo>
                    <a:pt x="190470" y="1904702"/>
                  </a:lnTo>
                </a:path>
              </a:pathLst>
            </a:custGeom>
            <a:noFill/>
            <a:ln w="28575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B81F564A-890D-6121-5B80-2599216A7FEC}"/>
                </a:ext>
              </a:extLst>
            </p:cNvPr>
            <p:cNvSpPr/>
            <p:nvPr/>
          </p:nvSpPr>
          <p:spPr>
            <a:xfrm>
              <a:off x="2504669" y="4153694"/>
              <a:ext cx="1523761" cy="952351"/>
            </a:xfrm>
            <a:custGeom>
              <a:avLst/>
              <a:gdLst>
                <a:gd name="connsiteX0" fmla="*/ 0 w 1523761"/>
                <a:gd name="connsiteY0" fmla="*/ 95235 h 952351"/>
                <a:gd name="connsiteX1" fmla="*/ 95235 w 1523761"/>
                <a:gd name="connsiteY1" fmla="*/ 0 h 952351"/>
                <a:gd name="connsiteX2" fmla="*/ 1428526 w 1523761"/>
                <a:gd name="connsiteY2" fmla="*/ 0 h 952351"/>
                <a:gd name="connsiteX3" fmla="*/ 1523761 w 1523761"/>
                <a:gd name="connsiteY3" fmla="*/ 95235 h 952351"/>
                <a:gd name="connsiteX4" fmla="*/ 1523761 w 1523761"/>
                <a:gd name="connsiteY4" fmla="*/ 857116 h 952351"/>
                <a:gd name="connsiteX5" fmla="*/ 1428526 w 1523761"/>
                <a:gd name="connsiteY5" fmla="*/ 952351 h 952351"/>
                <a:gd name="connsiteX6" fmla="*/ 95235 w 1523761"/>
                <a:gd name="connsiteY6" fmla="*/ 952351 h 952351"/>
                <a:gd name="connsiteX7" fmla="*/ 0 w 1523761"/>
                <a:gd name="connsiteY7" fmla="*/ 857116 h 952351"/>
                <a:gd name="connsiteX8" fmla="*/ 0 w 1523761"/>
                <a:gd name="connsiteY8" fmla="*/ 95235 h 95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761" h="952351">
                  <a:moveTo>
                    <a:pt x="0" y="95235"/>
                  </a:moveTo>
                  <a:cubicBezTo>
                    <a:pt x="0" y="42638"/>
                    <a:pt x="42638" y="0"/>
                    <a:pt x="95235" y="0"/>
                  </a:cubicBezTo>
                  <a:lnTo>
                    <a:pt x="1428526" y="0"/>
                  </a:lnTo>
                  <a:cubicBezTo>
                    <a:pt x="1481123" y="0"/>
                    <a:pt x="1523761" y="42638"/>
                    <a:pt x="1523761" y="95235"/>
                  </a:cubicBezTo>
                  <a:lnTo>
                    <a:pt x="1523761" y="857116"/>
                  </a:lnTo>
                  <a:cubicBezTo>
                    <a:pt x="1523761" y="909713"/>
                    <a:pt x="1481123" y="952351"/>
                    <a:pt x="1428526" y="952351"/>
                  </a:cubicBezTo>
                  <a:lnTo>
                    <a:pt x="95235" y="952351"/>
                  </a:lnTo>
                  <a:cubicBezTo>
                    <a:pt x="42638" y="952351"/>
                    <a:pt x="0" y="909713"/>
                    <a:pt x="0" y="857116"/>
                  </a:cubicBezTo>
                  <a:lnTo>
                    <a:pt x="0" y="95235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848" tIns="41863" rIns="48848" bIns="4186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>
                  <a:solidFill>
                    <a:schemeClr val="accent2">
                      <a:lumMod val="50000"/>
                    </a:schemeClr>
                  </a:solidFill>
                </a:rPr>
                <a:t>CUALQUIER INCIDENCIA SE COMUNICARÁ INMEDIATAMENTE A LOS PADRES O TUTORES LEGALES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626DF4A6-9315-801F-A172-C38390220299}"/>
              </a:ext>
            </a:extLst>
          </p:cNvPr>
          <p:cNvGrpSpPr/>
          <p:nvPr/>
        </p:nvGrpSpPr>
        <p:grpSpPr>
          <a:xfrm>
            <a:off x="5853615" y="556521"/>
            <a:ext cx="2659683" cy="5085184"/>
            <a:chOff x="4504606" y="1772816"/>
            <a:chExt cx="1904703" cy="4523668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AE2DB622-AD7E-760A-FA7D-14DC8F758BAC}"/>
                </a:ext>
              </a:extLst>
            </p:cNvPr>
            <p:cNvSpPr/>
            <p:nvPr/>
          </p:nvSpPr>
          <p:spPr>
            <a:xfrm>
              <a:off x="4504606" y="1772816"/>
              <a:ext cx="1904702" cy="952351"/>
            </a:xfrm>
            <a:custGeom>
              <a:avLst/>
              <a:gdLst>
                <a:gd name="connsiteX0" fmla="*/ 0 w 1904702"/>
                <a:gd name="connsiteY0" fmla="*/ 95235 h 952351"/>
                <a:gd name="connsiteX1" fmla="*/ 95235 w 1904702"/>
                <a:gd name="connsiteY1" fmla="*/ 0 h 952351"/>
                <a:gd name="connsiteX2" fmla="*/ 1809467 w 1904702"/>
                <a:gd name="connsiteY2" fmla="*/ 0 h 952351"/>
                <a:gd name="connsiteX3" fmla="*/ 1904702 w 1904702"/>
                <a:gd name="connsiteY3" fmla="*/ 95235 h 952351"/>
                <a:gd name="connsiteX4" fmla="*/ 1904702 w 1904702"/>
                <a:gd name="connsiteY4" fmla="*/ 857116 h 952351"/>
                <a:gd name="connsiteX5" fmla="*/ 1809467 w 1904702"/>
                <a:gd name="connsiteY5" fmla="*/ 952351 h 952351"/>
                <a:gd name="connsiteX6" fmla="*/ 95235 w 1904702"/>
                <a:gd name="connsiteY6" fmla="*/ 952351 h 952351"/>
                <a:gd name="connsiteX7" fmla="*/ 0 w 1904702"/>
                <a:gd name="connsiteY7" fmla="*/ 857116 h 952351"/>
                <a:gd name="connsiteX8" fmla="*/ 0 w 1904702"/>
                <a:gd name="connsiteY8" fmla="*/ 95235 h 95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4702" h="952351">
                  <a:moveTo>
                    <a:pt x="0" y="95235"/>
                  </a:moveTo>
                  <a:cubicBezTo>
                    <a:pt x="0" y="42638"/>
                    <a:pt x="42638" y="0"/>
                    <a:pt x="95235" y="0"/>
                  </a:cubicBezTo>
                  <a:lnTo>
                    <a:pt x="1809467" y="0"/>
                  </a:lnTo>
                  <a:cubicBezTo>
                    <a:pt x="1862064" y="0"/>
                    <a:pt x="1904702" y="42638"/>
                    <a:pt x="1904702" y="95235"/>
                  </a:cubicBezTo>
                  <a:lnTo>
                    <a:pt x="1904702" y="857116"/>
                  </a:lnTo>
                  <a:cubicBezTo>
                    <a:pt x="1904702" y="909713"/>
                    <a:pt x="1862064" y="952351"/>
                    <a:pt x="1809467" y="952351"/>
                  </a:cubicBezTo>
                  <a:lnTo>
                    <a:pt x="95235" y="952351"/>
                  </a:lnTo>
                  <a:cubicBezTo>
                    <a:pt x="42638" y="952351"/>
                    <a:pt x="0" y="909713"/>
                    <a:pt x="0" y="857116"/>
                  </a:cubicBezTo>
                  <a:lnTo>
                    <a:pt x="0" y="95235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5993" tIns="53293" rIns="65993" bIns="5329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HABLAR A SOLAS CON UN</a:t>
              </a:r>
              <a:r>
                <a:rPr lang="es-ES" sz="2000" b="1" dirty="0"/>
                <a:t> </a:t>
              </a:r>
              <a:r>
                <a:rPr lang="es-ES" sz="2000" b="1" kern="1200" dirty="0"/>
                <a:t>MENOR</a:t>
              </a: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B627014C-7F9F-41CA-F2B6-4CA4EF1EE08E}"/>
                </a:ext>
              </a:extLst>
            </p:cNvPr>
            <p:cNvSpPr/>
            <p:nvPr/>
          </p:nvSpPr>
          <p:spPr>
            <a:xfrm>
              <a:off x="4695077" y="2725167"/>
              <a:ext cx="190470" cy="7142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14263"/>
                  </a:lnTo>
                  <a:lnTo>
                    <a:pt x="190470" y="714263"/>
                  </a:lnTo>
                </a:path>
              </a:pathLst>
            </a:custGeom>
            <a:noFill/>
            <a:ln w="28575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CA02C1A1-7BEC-108A-2597-4026033E8D96}"/>
                </a:ext>
              </a:extLst>
            </p:cNvPr>
            <p:cNvSpPr/>
            <p:nvPr/>
          </p:nvSpPr>
          <p:spPr>
            <a:xfrm>
              <a:off x="4885548" y="2963255"/>
              <a:ext cx="1523761" cy="952351"/>
            </a:xfrm>
            <a:custGeom>
              <a:avLst/>
              <a:gdLst>
                <a:gd name="connsiteX0" fmla="*/ 0 w 1523761"/>
                <a:gd name="connsiteY0" fmla="*/ 95235 h 952351"/>
                <a:gd name="connsiteX1" fmla="*/ 95235 w 1523761"/>
                <a:gd name="connsiteY1" fmla="*/ 0 h 952351"/>
                <a:gd name="connsiteX2" fmla="*/ 1428526 w 1523761"/>
                <a:gd name="connsiteY2" fmla="*/ 0 h 952351"/>
                <a:gd name="connsiteX3" fmla="*/ 1523761 w 1523761"/>
                <a:gd name="connsiteY3" fmla="*/ 95235 h 952351"/>
                <a:gd name="connsiteX4" fmla="*/ 1523761 w 1523761"/>
                <a:gd name="connsiteY4" fmla="*/ 857116 h 952351"/>
                <a:gd name="connsiteX5" fmla="*/ 1428526 w 1523761"/>
                <a:gd name="connsiteY5" fmla="*/ 952351 h 952351"/>
                <a:gd name="connsiteX6" fmla="*/ 95235 w 1523761"/>
                <a:gd name="connsiteY6" fmla="*/ 952351 h 952351"/>
                <a:gd name="connsiteX7" fmla="*/ 0 w 1523761"/>
                <a:gd name="connsiteY7" fmla="*/ 857116 h 952351"/>
                <a:gd name="connsiteX8" fmla="*/ 0 w 1523761"/>
                <a:gd name="connsiteY8" fmla="*/ 95235 h 95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761" h="952351">
                  <a:moveTo>
                    <a:pt x="0" y="95235"/>
                  </a:moveTo>
                  <a:cubicBezTo>
                    <a:pt x="0" y="42638"/>
                    <a:pt x="42638" y="0"/>
                    <a:pt x="95235" y="0"/>
                  </a:cubicBezTo>
                  <a:lnTo>
                    <a:pt x="1428526" y="0"/>
                  </a:lnTo>
                  <a:cubicBezTo>
                    <a:pt x="1481123" y="0"/>
                    <a:pt x="1523761" y="42638"/>
                    <a:pt x="1523761" y="95235"/>
                  </a:cubicBezTo>
                  <a:lnTo>
                    <a:pt x="1523761" y="857116"/>
                  </a:lnTo>
                  <a:cubicBezTo>
                    <a:pt x="1523761" y="909713"/>
                    <a:pt x="1481123" y="952351"/>
                    <a:pt x="1428526" y="952351"/>
                  </a:cubicBezTo>
                  <a:lnTo>
                    <a:pt x="95235" y="952351"/>
                  </a:lnTo>
                  <a:cubicBezTo>
                    <a:pt x="42638" y="952351"/>
                    <a:pt x="0" y="909713"/>
                    <a:pt x="0" y="857116"/>
                  </a:cubicBezTo>
                  <a:lnTo>
                    <a:pt x="0" y="95235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848" tIns="41863" rIns="48848" bIns="4186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>
                  <a:solidFill>
                    <a:schemeClr val="accent3">
                      <a:lumMod val="50000"/>
                    </a:schemeClr>
                  </a:solidFill>
                </a:rPr>
                <a:t>EN UN ENTORNO VISIBLE Y ACCESIBLE A OTROS</a:t>
              </a: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xmlns="" id="{0B81FE34-4554-841B-736E-F54182F411BD}"/>
                </a:ext>
              </a:extLst>
            </p:cNvPr>
            <p:cNvSpPr/>
            <p:nvPr/>
          </p:nvSpPr>
          <p:spPr>
            <a:xfrm>
              <a:off x="4695077" y="2725167"/>
              <a:ext cx="190470" cy="19047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04702"/>
                  </a:lnTo>
                  <a:lnTo>
                    <a:pt x="190470" y="1904702"/>
                  </a:lnTo>
                </a:path>
              </a:pathLst>
            </a:custGeom>
            <a:noFill/>
            <a:ln w="28575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xmlns="" id="{7F871B94-61C7-21F5-059D-AEDDF37DF0F3}"/>
                </a:ext>
              </a:extLst>
            </p:cNvPr>
            <p:cNvSpPr/>
            <p:nvPr/>
          </p:nvSpPr>
          <p:spPr>
            <a:xfrm>
              <a:off x="4885547" y="4153694"/>
              <a:ext cx="1523761" cy="952351"/>
            </a:xfrm>
            <a:custGeom>
              <a:avLst/>
              <a:gdLst>
                <a:gd name="connsiteX0" fmla="*/ 0 w 1523761"/>
                <a:gd name="connsiteY0" fmla="*/ 95235 h 952351"/>
                <a:gd name="connsiteX1" fmla="*/ 95235 w 1523761"/>
                <a:gd name="connsiteY1" fmla="*/ 0 h 952351"/>
                <a:gd name="connsiteX2" fmla="*/ 1428526 w 1523761"/>
                <a:gd name="connsiteY2" fmla="*/ 0 h 952351"/>
                <a:gd name="connsiteX3" fmla="*/ 1523761 w 1523761"/>
                <a:gd name="connsiteY3" fmla="*/ 95235 h 952351"/>
                <a:gd name="connsiteX4" fmla="*/ 1523761 w 1523761"/>
                <a:gd name="connsiteY4" fmla="*/ 857116 h 952351"/>
                <a:gd name="connsiteX5" fmla="*/ 1428526 w 1523761"/>
                <a:gd name="connsiteY5" fmla="*/ 952351 h 952351"/>
                <a:gd name="connsiteX6" fmla="*/ 95235 w 1523761"/>
                <a:gd name="connsiteY6" fmla="*/ 952351 h 952351"/>
                <a:gd name="connsiteX7" fmla="*/ 0 w 1523761"/>
                <a:gd name="connsiteY7" fmla="*/ 857116 h 952351"/>
                <a:gd name="connsiteX8" fmla="*/ 0 w 1523761"/>
                <a:gd name="connsiteY8" fmla="*/ 95235 h 95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761" h="952351">
                  <a:moveTo>
                    <a:pt x="0" y="95235"/>
                  </a:moveTo>
                  <a:cubicBezTo>
                    <a:pt x="0" y="42638"/>
                    <a:pt x="42638" y="0"/>
                    <a:pt x="95235" y="0"/>
                  </a:cubicBezTo>
                  <a:lnTo>
                    <a:pt x="1428526" y="0"/>
                  </a:lnTo>
                  <a:cubicBezTo>
                    <a:pt x="1481123" y="0"/>
                    <a:pt x="1523761" y="42638"/>
                    <a:pt x="1523761" y="95235"/>
                  </a:cubicBezTo>
                  <a:lnTo>
                    <a:pt x="1523761" y="857116"/>
                  </a:lnTo>
                  <a:cubicBezTo>
                    <a:pt x="1523761" y="909713"/>
                    <a:pt x="1481123" y="952351"/>
                    <a:pt x="1428526" y="952351"/>
                  </a:cubicBezTo>
                  <a:lnTo>
                    <a:pt x="95235" y="952351"/>
                  </a:lnTo>
                  <a:cubicBezTo>
                    <a:pt x="42638" y="952351"/>
                    <a:pt x="0" y="909713"/>
                    <a:pt x="0" y="857116"/>
                  </a:cubicBezTo>
                  <a:lnTo>
                    <a:pt x="0" y="95235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848" tIns="41863" rIns="48848" bIns="4186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>
                  <a:solidFill>
                    <a:schemeClr val="accent3">
                      <a:lumMod val="50000"/>
                    </a:schemeClr>
                  </a:solidFill>
                </a:rPr>
                <a:t>PROCURAR QUE LOS DESPACHOS ESTÉN ABIERTOS Y DISPONERSE EN UN LUGAR VISIBLE</a:t>
              </a: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xmlns="" id="{2020A765-8DE9-0355-05FC-07BAFBB13FD7}"/>
                </a:ext>
              </a:extLst>
            </p:cNvPr>
            <p:cNvSpPr/>
            <p:nvPr/>
          </p:nvSpPr>
          <p:spPr>
            <a:xfrm>
              <a:off x="4695077" y="2725167"/>
              <a:ext cx="190470" cy="309514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95141"/>
                  </a:lnTo>
                  <a:lnTo>
                    <a:pt x="190470" y="3095141"/>
                  </a:lnTo>
                </a:path>
              </a:pathLst>
            </a:custGeom>
            <a:noFill/>
            <a:ln w="28575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xmlns="" id="{397D6821-FA4C-4DC5-5CF1-DC0638C72744}"/>
                </a:ext>
              </a:extLst>
            </p:cNvPr>
            <p:cNvSpPr/>
            <p:nvPr/>
          </p:nvSpPr>
          <p:spPr>
            <a:xfrm>
              <a:off x="4885547" y="5344133"/>
              <a:ext cx="1523761" cy="952351"/>
            </a:xfrm>
            <a:custGeom>
              <a:avLst/>
              <a:gdLst>
                <a:gd name="connsiteX0" fmla="*/ 0 w 1523761"/>
                <a:gd name="connsiteY0" fmla="*/ 95235 h 952351"/>
                <a:gd name="connsiteX1" fmla="*/ 95235 w 1523761"/>
                <a:gd name="connsiteY1" fmla="*/ 0 h 952351"/>
                <a:gd name="connsiteX2" fmla="*/ 1428526 w 1523761"/>
                <a:gd name="connsiteY2" fmla="*/ 0 h 952351"/>
                <a:gd name="connsiteX3" fmla="*/ 1523761 w 1523761"/>
                <a:gd name="connsiteY3" fmla="*/ 95235 h 952351"/>
                <a:gd name="connsiteX4" fmla="*/ 1523761 w 1523761"/>
                <a:gd name="connsiteY4" fmla="*/ 857116 h 952351"/>
                <a:gd name="connsiteX5" fmla="*/ 1428526 w 1523761"/>
                <a:gd name="connsiteY5" fmla="*/ 952351 h 952351"/>
                <a:gd name="connsiteX6" fmla="*/ 95235 w 1523761"/>
                <a:gd name="connsiteY6" fmla="*/ 952351 h 952351"/>
                <a:gd name="connsiteX7" fmla="*/ 0 w 1523761"/>
                <a:gd name="connsiteY7" fmla="*/ 857116 h 952351"/>
                <a:gd name="connsiteX8" fmla="*/ 0 w 1523761"/>
                <a:gd name="connsiteY8" fmla="*/ 95235 h 95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3761" h="952351">
                  <a:moveTo>
                    <a:pt x="0" y="95235"/>
                  </a:moveTo>
                  <a:cubicBezTo>
                    <a:pt x="0" y="42638"/>
                    <a:pt x="42638" y="0"/>
                    <a:pt x="95235" y="0"/>
                  </a:cubicBezTo>
                  <a:lnTo>
                    <a:pt x="1428526" y="0"/>
                  </a:lnTo>
                  <a:cubicBezTo>
                    <a:pt x="1481123" y="0"/>
                    <a:pt x="1523761" y="42638"/>
                    <a:pt x="1523761" y="95235"/>
                  </a:cubicBezTo>
                  <a:lnTo>
                    <a:pt x="1523761" y="857116"/>
                  </a:lnTo>
                  <a:cubicBezTo>
                    <a:pt x="1523761" y="909713"/>
                    <a:pt x="1481123" y="952351"/>
                    <a:pt x="1428526" y="952351"/>
                  </a:cubicBezTo>
                  <a:lnTo>
                    <a:pt x="95235" y="952351"/>
                  </a:lnTo>
                  <a:cubicBezTo>
                    <a:pt x="42638" y="952351"/>
                    <a:pt x="0" y="909713"/>
                    <a:pt x="0" y="857116"/>
                  </a:cubicBezTo>
                  <a:lnTo>
                    <a:pt x="0" y="95235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848" tIns="41863" rIns="48848" bIns="4186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>
                  <a:solidFill>
                    <a:schemeClr val="accent3">
                      <a:lumMod val="50000"/>
                    </a:schemeClr>
                  </a:solidFill>
                </a:rPr>
                <a:t>NO PERMANECER  A SOLAS MÁS TIEMPO DEL NECESARIO</a:t>
              </a: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BE00E47-D476-D79A-7791-B0D8A5339A5B}"/>
              </a:ext>
            </a:extLst>
          </p:cNvPr>
          <p:cNvSpPr txBox="1"/>
          <p:nvPr/>
        </p:nvSpPr>
        <p:spPr>
          <a:xfrm>
            <a:off x="3741938" y="5853821"/>
            <a:ext cx="515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privacidad y confidencialidad se puede garantizar, con puertas abiertas, con la distancia adecuada.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F5AD063E-3CC4-9282-A007-00CADBEE8475}"/>
              </a:ext>
            </a:extLst>
          </p:cNvPr>
          <p:cNvGrpSpPr/>
          <p:nvPr/>
        </p:nvGrpSpPr>
        <p:grpSpPr>
          <a:xfrm>
            <a:off x="655446" y="494054"/>
            <a:ext cx="2128861" cy="1052276"/>
            <a:chOff x="655446" y="494054"/>
            <a:chExt cx="2128861" cy="1052276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xmlns="" id="{F59DD735-EA22-9A22-2F26-B1B88232C383}"/>
                </a:ext>
              </a:extLst>
            </p:cNvPr>
            <p:cNvSpPr/>
            <p:nvPr/>
          </p:nvSpPr>
          <p:spPr>
            <a:xfrm>
              <a:off x="655446" y="1179220"/>
              <a:ext cx="2128861" cy="367110"/>
            </a:xfrm>
            <a:prstGeom prst="roundRect">
              <a:avLst/>
            </a:prstGeom>
            <a:solidFill>
              <a:srgbClr val="FC3A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000" dirty="0">
                  <a:latin typeface="Brush Script MT" panose="020F0502020204030204" pitchFamily="34" charset="0"/>
                </a:rPr>
                <a:t>Prevención</a:t>
              </a:r>
              <a:r>
                <a:rPr lang="es-419" sz="1350" dirty="0">
                  <a:latin typeface="Brush Script MT" panose="020F0502020204030204" pitchFamily="34" charset="0"/>
                </a:rPr>
                <a:t> </a:t>
              </a:r>
              <a:endParaRPr lang="es-US" sz="1350" dirty="0">
                <a:latin typeface="Brush Script MT" panose="020F0502020204030204" pitchFamily="34" charset="0"/>
              </a:endParaRP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xmlns="" id="{EF240CD5-6D60-D657-8E24-91589B24B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22" y="494054"/>
              <a:ext cx="1464695" cy="68516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B3BFDB75-357D-594D-D1C3-69314137D512}"/>
              </a:ext>
            </a:extLst>
          </p:cNvPr>
          <p:cNvGrpSpPr/>
          <p:nvPr/>
        </p:nvGrpSpPr>
        <p:grpSpPr>
          <a:xfrm>
            <a:off x="655446" y="2002896"/>
            <a:ext cx="8221428" cy="3569832"/>
            <a:chOff x="504120" y="2549743"/>
            <a:chExt cx="8221428" cy="3569832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9354C5DB-CD2A-9442-3954-25FF0871E74B}"/>
                </a:ext>
              </a:extLst>
            </p:cNvPr>
            <p:cNvSpPr/>
            <p:nvPr/>
          </p:nvSpPr>
          <p:spPr>
            <a:xfrm>
              <a:off x="504120" y="3793775"/>
              <a:ext cx="2163534" cy="1081767"/>
            </a:xfrm>
            <a:custGeom>
              <a:avLst/>
              <a:gdLst>
                <a:gd name="connsiteX0" fmla="*/ 0 w 2163534"/>
                <a:gd name="connsiteY0" fmla="*/ 108177 h 1081767"/>
                <a:gd name="connsiteX1" fmla="*/ 108177 w 2163534"/>
                <a:gd name="connsiteY1" fmla="*/ 0 h 1081767"/>
                <a:gd name="connsiteX2" fmla="*/ 2055357 w 2163534"/>
                <a:gd name="connsiteY2" fmla="*/ 0 h 1081767"/>
                <a:gd name="connsiteX3" fmla="*/ 2163534 w 2163534"/>
                <a:gd name="connsiteY3" fmla="*/ 108177 h 1081767"/>
                <a:gd name="connsiteX4" fmla="*/ 2163534 w 2163534"/>
                <a:gd name="connsiteY4" fmla="*/ 973590 h 1081767"/>
                <a:gd name="connsiteX5" fmla="*/ 2055357 w 2163534"/>
                <a:gd name="connsiteY5" fmla="*/ 1081767 h 1081767"/>
                <a:gd name="connsiteX6" fmla="*/ 108177 w 2163534"/>
                <a:gd name="connsiteY6" fmla="*/ 1081767 h 1081767"/>
                <a:gd name="connsiteX7" fmla="*/ 0 w 2163534"/>
                <a:gd name="connsiteY7" fmla="*/ 973590 h 1081767"/>
                <a:gd name="connsiteX8" fmla="*/ 0 w 2163534"/>
                <a:gd name="connsiteY8" fmla="*/ 108177 h 108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3534" h="1081767">
                  <a:moveTo>
                    <a:pt x="0" y="108177"/>
                  </a:moveTo>
                  <a:cubicBezTo>
                    <a:pt x="0" y="48432"/>
                    <a:pt x="48432" y="0"/>
                    <a:pt x="108177" y="0"/>
                  </a:cubicBezTo>
                  <a:lnTo>
                    <a:pt x="2055357" y="0"/>
                  </a:lnTo>
                  <a:cubicBezTo>
                    <a:pt x="2115102" y="0"/>
                    <a:pt x="2163534" y="48432"/>
                    <a:pt x="2163534" y="108177"/>
                  </a:cubicBezTo>
                  <a:lnTo>
                    <a:pt x="2163534" y="973590"/>
                  </a:lnTo>
                  <a:cubicBezTo>
                    <a:pt x="2163534" y="1033335"/>
                    <a:pt x="2115102" y="1081767"/>
                    <a:pt x="2055357" y="1081767"/>
                  </a:cubicBezTo>
                  <a:lnTo>
                    <a:pt x="108177" y="1081767"/>
                  </a:lnTo>
                  <a:cubicBezTo>
                    <a:pt x="48432" y="1081767"/>
                    <a:pt x="0" y="1033335"/>
                    <a:pt x="0" y="973590"/>
                  </a:cubicBezTo>
                  <a:lnTo>
                    <a:pt x="0" y="108177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3114" tIns="43114" rIns="43114" bIns="4311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b="1" kern="1200" dirty="0"/>
                <a:t>EXCURSIONES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C6019BA9-10AD-839C-9BCB-FE22B6AFB64D}"/>
                </a:ext>
              </a:extLst>
            </p:cNvPr>
            <p:cNvSpPr/>
            <p:nvPr/>
          </p:nvSpPr>
          <p:spPr>
            <a:xfrm rot="18289469">
              <a:off x="2342641" y="3691132"/>
              <a:ext cx="1515439" cy="43022"/>
            </a:xfrm>
            <a:custGeom>
              <a:avLst/>
              <a:gdLst>
                <a:gd name="connsiteX0" fmla="*/ 0 w 1515439"/>
                <a:gd name="connsiteY0" fmla="*/ 21511 h 43022"/>
                <a:gd name="connsiteX1" fmla="*/ 1515439 w 1515439"/>
                <a:gd name="connsiteY1" fmla="*/ 21511 h 4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5439" h="43022">
                  <a:moveTo>
                    <a:pt x="0" y="21511"/>
                  </a:moveTo>
                  <a:lnTo>
                    <a:pt x="1515439" y="21511"/>
                  </a:lnTo>
                </a:path>
              </a:pathLst>
            </a:custGeom>
            <a:noFill/>
            <a:ln w="28575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2534" tIns="-16375" rIns="732533" bIns="-1637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F187C2CC-AF9D-9103-4FFA-2E46DD6C23DD}"/>
                </a:ext>
              </a:extLst>
            </p:cNvPr>
            <p:cNvSpPr/>
            <p:nvPr/>
          </p:nvSpPr>
          <p:spPr>
            <a:xfrm>
              <a:off x="3533067" y="2549743"/>
              <a:ext cx="2163534" cy="1081767"/>
            </a:xfrm>
            <a:custGeom>
              <a:avLst/>
              <a:gdLst>
                <a:gd name="connsiteX0" fmla="*/ 0 w 2163534"/>
                <a:gd name="connsiteY0" fmla="*/ 108177 h 1081767"/>
                <a:gd name="connsiteX1" fmla="*/ 108177 w 2163534"/>
                <a:gd name="connsiteY1" fmla="*/ 0 h 1081767"/>
                <a:gd name="connsiteX2" fmla="*/ 2055357 w 2163534"/>
                <a:gd name="connsiteY2" fmla="*/ 0 h 1081767"/>
                <a:gd name="connsiteX3" fmla="*/ 2163534 w 2163534"/>
                <a:gd name="connsiteY3" fmla="*/ 108177 h 1081767"/>
                <a:gd name="connsiteX4" fmla="*/ 2163534 w 2163534"/>
                <a:gd name="connsiteY4" fmla="*/ 973590 h 1081767"/>
                <a:gd name="connsiteX5" fmla="*/ 2055357 w 2163534"/>
                <a:gd name="connsiteY5" fmla="*/ 1081767 h 1081767"/>
                <a:gd name="connsiteX6" fmla="*/ 108177 w 2163534"/>
                <a:gd name="connsiteY6" fmla="*/ 1081767 h 1081767"/>
                <a:gd name="connsiteX7" fmla="*/ 0 w 2163534"/>
                <a:gd name="connsiteY7" fmla="*/ 973590 h 1081767"/>
                <a:gd name="connsiteX8" fmla="*/ 0 w 2163534"/>
                <a:gd name="connsiteY8" fmla="*/ 108177 h 108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3534" h="1081767">
                  <a:moveTo>
                    <a:pt x="0" y="108177"/>
                  </a:moveTo>
                  <a:cubicBezTo>
                    <a:pt x="0" y="48432"/>
                    <a:pt x="48432" y="0"/>
                    <a:pt x="108177" y="0"/>
                  </a:cubicBezTo>
                  <a:lnTo>
                    <a:pt x="2055357" y="0"/>
                  </a:lnTo>
                  <a:cubicBezTo>
                    <a:pt x="2115102" y="0"/>
                    <a:pt x="2163534" y="48432"/>
                    <a:pt x="2163534" y="108177"/>
                  </a:cubicBezTo>
                  <a:lnTo>
                    <a:pt x="2163534" y="973590"/>
                  </a:lnTo>
                  <a:cubicBezTo>
                    <a:pt x="2163534" y="1033335"/>
                    <a:pt x="2115102" y="1081767"/>
                    <a:pt x="2055357" y="1081767"/>
                  </a:cubicBezTo>
                  <a:lnTo>
                    <a:pt x="108177" y="1081767"/>
                  </a:lnTo>
                  <a:cubicBezTo>
                    <a:pt x="48432" y="1081767"/>
                    <a:pt x="0" y="1033335"/>
                    <a:pt x="0" y="973590"/>
                  </a:cubicBezTo>
                  <a:lnTo>
                    <a:pt x="0" y="108177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9939" tIns="39939" rIns="39939" bIns="39939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00" b="1" kern="1200" dirty="0"/>
                <a:t>LOS ADULTOS NO COMPARTEN HABITACIÓN O TIENDA DE CAMPAÑA CON MENORES</a:t>
              </a: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91382E20-0C64-704E-DBFB-217DFB41A15C}"/>
                </a:ext>
              </a:extLst>
            </p:cNvPr>
            <p:cNvSpPr/>
            <p:nvPr/>
          </p:nvSpPr>
          <p:spPr>
            <a:xfrm>
              <a:off x="2667654" y="4313148"/>
              <a:ext cx="865413" cy="43022"/>
            </a:xfrm>
            <a:custGeom>
              <a:avLst/>
              <a:gdLst>
                <a:gd name="connsiteX0" fmla="*/ 0 w 865413"/>
                <a:gd name="connsiteY0" fmla="*/ 21511 h 43022"/>
                <a:gd name="connsiteX1" fmla="*/ 865413 w 865413"/>
                <a:gd name="connsiteY1" fmla="*/ 21511 h 4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5413" h="43022">
                  <a:moveTo>
                    <a:pt x="0" y="21511"/>
                  </a:moveTo>
                  <a:lnTo>
                    <a:pt x="865413" y="21511"/>
                  </a:lnTo>
                </a:path>
              </a:pathLst>
            </a:custGeom>
            <a:noFill/>
            <a:ln w="28575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771" tIns="-124" rIns="423772" bIns="-12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xmlns="" id="{9B57E679-B615-CEE5-3E96-6DC3CEFF9AD2}"/>
                </a:ext>
              </a:extLst>
            </p:cNvPr>
            <p:cNvSpPr/>
            <p:nvPr/>
          </p:nvSpPr>
          <p:spPr>
            <a:xfrm>
              <a:off x="3533067" y="3793775"/>
              <a:ext cx="2163534" cy="1081767"/>
            </a:xfrm>
            <a:custGeom>
              <a:avLst/>
              <a:gdLst>
                <a:gd name="connsiteX0" fmla="*/ 0 w 2163534"/>
                <a:gd name="connsiteY0" fmla="*/ 108177 h 1081767"/>
                <a:gd name="connsiteX1" fmla="*/ 108177 w 2163534"/>
                <a:gd name="connsiteY1" fmla="*/ 0 h 1081767"/>
                <a:gd name="connsiteX2" fmla="*/ 2055357 w 2163534"/>
                <a:gd name="connsiteY2" fmla="*/ 0 h 1081767"/>
                <a:gd name="connsiteX3" fmla="*/ 2163534 w 2163534"/>
                <a:gd name="connsiteY3" fmla="*/ 108177 h 1081767"/>
                <a:gd name="connsiteX4" fmla="*/ 2163534 w 2163534"/>
                <a:gd name="connsiteY4" fmla="*/ 973590 h 1081767"/>
                <a:gd name="connsiteX5" fmla="*/ 2055357 w 2163534"/>
                <a:gd name="connsiteY5" fmla="*/ 1081767 h 1081767"/>
                <a:gd name="connsiteX6" fmla="*/ 108177 w 2163534"/>
                <a:gd name="connsiteY6" fmla="*/ 1081767 h 1081767"/>
                <a:gd name="connsiteX7" fmla="*/ 0 w 2163534"/>
                <a:gd name="connsiteY7" fmla="*/ 973590 h 1081767"/>
                <a:gd name="connsiteX8" fmla="*/ 0 w 2163534"/>
                <a:gd name="connsiteY8" fmla="*/ 108177 h 108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3534" h="1081767">
                  <a:moveTo>
                    <a:pt x="0" y="108177"/>
                  </a:moveTo>
                  <a:cubicBezTo>
                    <a:pt x="0" y="48432"/>
                    <a:pt x="48432" y="0"/>
                    <a:pt x="108177" y="0"/>
                  </a:cubicBezTo>
                  <a:lnTo>
                    <a:pt x="2055357" y="0"/>
                  </a:lnTo>
                  <a:cubicBezTo>
                    <a:pt x="2115102" y="0"/>
                    <a:pt x="2163534" y="48432"/>
                    <a:pt x="2163534" y="108177"/>
                  </a:cubicBezTo>
                  <a:lnTo>
                    <a:pt x="2163534" y="973590"/>
                  </a:lnTo>
                  <a:cubicBezTo>
                    <a:pt x="2163534" y="1033335"/>
                    <a:pt x="2115102" y="1081767"/>
                    <a:pt x="2055357" y="1081767"/>
                  </a:cubicBezTo>
                  <a:lnTo>
                    <a:pt x="108177" y="1081767"/>
                  </a:lnTo>
                  <a:cubicBezTo>
                    <a:pt x="48432" y="1081767"/>
                    <a:pt x="0" y="1033335"/>
                    <a:pt x="0" y="973590"/>
                  </a:cubicBezTo>
                  <a:lnTo>
                    <a:pt x="0" y="108177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9939" tIns="39939" rIns="39939" bIns="39939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00" b="1" kern="1200" dirty="0"/>
                <a:t>LOS ADULTOS VELARÁN PARA GARANTIZAR LA PROTECCIÓN ENTRE IGUALES</a:t>
              </a: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xmlns="" id="{55615AC7-82D7-B922-380A-E6A9F57BCC61}"/>
                </a:ext>
              </a:extLst>
            </p:cNvPr>
            <p:cNvSpPr/>
            <p:nvPr/>
          </p:nvSpPr>
          <p:spPr>
            <a:xfrm>
              <a:off x="5696601" y="4313148"/>
              <a:ext cx="865413" cy="43022"/>
            </a:xfrm>
            <a:custGeom>
              <a:avLst/>
              <a:gdLst>
                <a:gd name="connsiteX0" fmla="*/ 0 w 865413"/>
                <a:gd name="connsiteY0" fmla="*/ 21511 h 43022"/>
                <a:gd name="connsiteX1" fmla="*/ 865413 w 865413"/>
                <a:gd name="connsiteY1" fmla="*/ 21511 h 4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5413" h="43022">
                  <a:moveTo>
                    <a:pt x="0" y="21511"/>
                  </a:moveTo>
                  <a:lnTo>
                    <a:pt x="865413" y="21511"/>
                  </a:lnTo>
                </a:path>
              </a:pathLst>
            </a:custGeom>
            <a:noFill/>
            <a:ln w="28575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3771" tIns="-124" rIns="423772" bIns="-12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1B4BCA11-1AA7-129F-1F71-1664B7E9CD45}"/>
                </a:ext>
              </a:extLst>
            </p:cNvPr>
            <p:cNvSpPr/>
            <p:nvPr/>
          </p:nvSpPr>
          <p:spPr>
            <a:xfrm>
              <a:off x="6562014" y="3793775"/>
              <a:ext cx="2163534" cy="1081767"/>
            </a:xfrm>
            <a:custGeom>
              <a:avLst/>
              <a:gdLst>
                <a:gd name="connsiteX0" fmla="*/ 0 w 2163534"/>
                <a:gd name="connsiteY0" fmla="*/ 108177 h 1081767"/>
                <a:gd name="connsiteX1" fmla="*/ 108177 w 2163534"/>
                <a:gd name="connsiteY1" fmla="*/ 0 h 1081767"/>
                <a:gd name="connsiteX2" fmla="*/ 2055357 w 2163534"/>
                <a:gd name="connsiteY2" fmla="*/ 0 h 1081767"/>
                <a:gd name="connsiteX3" fmla="*/ 2163534 w 2163534"/>
                <a:gd name="connsiteY3" fmla="*/ 108177 h 1081767"/>
                <a:gd name="connsiteX4" fmla="*/ 2163534 w 2163534"/>
                <a:gd name="connsiteY4" fmla="*/ 973590 h 1081767"/>
                <a:gd name="connsiteX5" fmla="*/ 2055357 w 2163534"/>
                <a:gd name="connsiteY5" fmla="*/ 1081767 h 1081767"/>
                <a:gd name="connsiteX6" fmla="*/ 108177 w 2163534"/>
                <a:gd name="connsiteY6" fmla="*/ 1081767 h 1081767"/>
                <a:gd name="connsiteX7" fmla="*/ 0 w 2163534"/>
                <a:gd name="connsiteY7" fmla="*/ 973590 h 1081767"/>
                <a:gd name="connsiteX8" fmla="*/ 0 w 2163534"/>
                <a:gd name="connsiteY8" fmla="*/ 108177 h 108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3534" h="1081767">
                  <a:moveTo>
                    <a:pt x="0" y="108177"/>
                  </a:moveTo>
                  <a:cubicBezTo>
                    <a:pt x="0" y="48432"/>
                    <a:pt x="48432" y="0"/>
                    <a:pt x="108177" y="0"/>
                  </a:cubicBezTo>
                  <a:lnTo>
                    <a:pt x="2055357" y="0"/>
                  </a:lnTo>
                  <a:cubicBezTo>
                    <a:pt x="2115102" y="0"/>
                    <a:pt x="2163534" y="48432"/>
                    <a:pt x="2163534" y="108177"/>
                  </a:cubicBezTo>
                  <a:lnTo>
                    <a:pt x="2163534" y="973590"/>
                  </a:lnTo>
                  <a:cubicBezTo>
                    <a:pt x="2163534" y="1033335"/>
                    <a:pt x="2115102" y="1081767"/>
                    <a:pt x="2055357" y="1081767"/>
                  </a:cubicBezTo>
                  <a:lnTo>
                    <a:pt x="108177" y="1081767"/>
                  </a:lnTo>
                  <a:cubicBezTo>
                    <a:pt x="48432" y="1081767"/>
                    <a:pt x="0" y="1033335"/>
                    <a:pt x="0" y="973590"/>
                  </a:cubicBezTo>
                  <a:lnTo>
                    <a:pt x="0" y="108177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9939" tIns="39939" rIns="39939" bIns="39939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00" b="1" kern="1200" dirty="0"/>
                <a:t>DUCHAS Y ASEOS DIFERENCIADAS POR SEXOS</a:t>
              </a: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BD32FE06-CA1D-8A18-BC81-4CD99457F5DC}"/>
                </a:ext>
              </a:extLst>
            </p:cNvPr>
            <p:cNvSpPr/>
            <p:nvPr/>
          </p:nvSpPr>
          <p:spPr>
            <a:xfrm rot="3310531">
              <a:off x="2342641" y="4935164"/>
              <a:ext cx="1515439" cy="43022"/>
            </a:xfrm>
            <a:custGeom>
              <a:avLst/>
              <a:gdLst>
                <a:gd name="connsiteX0" fmla="*/ 0 w 1515439"/>
                <a:gd name="connsiteY0" fmla="*/ 21511 h 43022"/>
                <a:gd name="connsiteX1" fmla="*/ 1515439 w 1515439"/>
                <a:gd name="connsiteY1" fmla="*/ 21511 h 4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5439" h="43022">
                  <a:moveTo>
                    <a:pt x="0" y="21511"/>
                  </a:moveTo>
                  <a:lnTo>
                    <a:pt x="1515439" y="21511"/>
                  </a:lnTo>
                </a:path>
              </a:pathLst>
            </a:custGeom>
            <a:noFill/>
            <a:ln w="28575"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2533" tIns="-16376" rIns="732534" bIns="-1637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500" kern="1200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xmlns="" id="{F432B8C6-D818-3AFC-A30A-56D757335607}"/>
                </a:ext>
              </a:extLst>
            </p:cNvPr>
            <p:cNvSpPr/>
            <p:nvPr/>
          </p:nvSpPr>
          <p:spPr>
            <a:xfrm>
              <a:off x="3533067" y="5037808"/>
              <a:ext cx="2163534" cy="1081767"/>
            </a:xfrm>
            <a:custGeom>
              <a:avLst/>
              <a:gdLst>
                <a:gd name="connsiteX0" fmla="*/ 0 w 2163534"/>
                <a:gd name="connsiteY0" fmla="*/ 108177 h 1081767"/>
                <a:gd name="connsiteX1" fmla="*/ 108177 w 2163534"/>
                <a:gd name="connsiteY1" fmla="*/ 0 h 1081767"/>
                <a:gd name="connsiteX2" fmla="*/ 2055357 w 2163534"/>
                <a:gd name="connsiteY2" fmla="*/ 0 h 1081767"/>
                <a:gd name="connsiteX3" fmla="*/ 2163534 w 2163534"/>
                <a:gd name="connsiteY3" fmla="*/ 108177 h 1081767"/>
                <a:gd name="connsiteX4" fmla="*/ 2163534 w 2163534"/>
                <a:gd name="connsiteY4" fmla="*/ 973590 h 1081767"/>
                <a:gd name="connsiteX5" fmla="*/ 2055357 w 2163534"/>
                <a:gd name="connsiteY5" fmla="*/ 1081767 h 1081767"/>
                <a:gd name="connsiteX6" fmla="*/ 108177 w 2163534"/>
                <a:gd name="connsiteY6" fmla="*/ 1081767 h 1081767"/>
                <a:gd name="connsiteX7" fmla="*/ 0 w 2163534"/>
                <a:gd name="connsiteY7" fmla="*/ 973590 h 1081767"/>
                <a:gd name="connsiteX8" fmla="*/ 0 w 2163534"/>
                <a:gd name="connsiteY8" fmla="*/ 108177 h 108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3534" h="1081767">
                  <a:moveTo>
                    <a:pt x="0" y="108177"/>
                  </a:moveTo>
                  <a:cubicBezTo>
                    <a:pt x="0" y="48432"/>
                    <a:pt x="48432" y="0"/>
                    <a:pt x="108177" y="0"/>
                  </a:cubicBezTo>
                  <a:lnTo>
                    <a:pt x="2055357" y="0"/>
                  </a:lnTo>
                  <a:cubicBezTo>
                    <a:pt x="2115102" y="0"/>
                    <a:pt x="2163534" y="48432"/>
                    <a:pt x="2163534" y="108177"/>
                  </a:cubicBezTo>
                  <a:lnTo>
                    <a:pt x="2163534" y="973590"/>
                  </a:lnTo>
                  <a:cubicBezTo>
                    <a:pt x="2163534" y="1033335"/>
                    <a:pt x="2115102" y="1081767"/>
                    <a:pt x="2055357" y="1081767"/>
                  </a:cubicBezTo>
                  <a:lnTo>
                    <a:pt x="108177" y="1081767"/>
                  </a:lnTo>
                  <a:cubicBezTo>
                    <a:pt x="48432" y="1081767"/>
                    <a:pt x="0" y="1033335"/>
                    <a:pt x="0" y="973590"/>
                  </a:cubicBezTo>
                  <a:lnTo>
                    <a:pt x="0" y="108177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9939" tIns="39939" rIns="39939" bIns="39939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300" b="1" kern="1200" dirty="0"/>
                <a:t>ES NECESARIO IMPLEMENTAR NORMAS QUE GARANTICEN LA PROTECCIÓN Y LOS BUENOS TRATOS SEGÚN LAS ACTIVIDADES</a:t>
              </a:r>
            </a:p>
          </p:txBody>
        </p:sp>
      </p:grpSp>
      <p:pic>
        <p:nvPicPr>
          <p:cNvPr id="5" name="4 Imagen" descr="afectan-las-mochilas-escolares-a-los-pies-de-los-ninos_11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628" y="4643827"/>
            <a:ext cx="2790490" cy="1931019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5857884" y="500042"/>
            <a:ext cx="2928958" cy="1843094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CONSENTIMIENTO INFORMADO DE AMBOS PROGENITORES O TUTOR LEGAL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2593B568-1E26-05C5-6357-3E2BB389C386}"/>
              </a:ext>
            </a:extLst>
          </p:cNvPr>
          <p:cNvGrpSpPr/>
          <p:nvPr/>
        </p:nvGrpSpPr>
        <p:grpSpPr>
          <a:xfrm>
            <a:off x="655446" y="494054"/>
            <a:ext cx="2128861" cy="1052276"/>
            <a:chOff x="655446" y="494054"/>
            <a:chExt cx="2128861" cy="1052276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xmlns="" id="{F620EB03-3EBC-9D61-1D8D-68F950B0E9C0}"/>
                </a:ext>
              </a:extLst>
            </p:cNvPr>
            <p:cNvSpPr/>
            <p:nvPr/>
          </p:nvSpPr>
          <p:spPr>
            <a:xfrm>
              <a:off x="655446" y="1179220"/>
              <a:ext cx="2128861" cy="367110"/>
            </a:xfrm>
            <a:prstGeom prst="roundRect">
              <a:avLst/>
            </a:prstGeom>
            <a:solidFill>
              <a:srgbClr val="FC3A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000" dirty="0">
                  <a:latin typeface="Brush Script MT" panose="020F0502020204030204" pitchFamily="34" charset="0"/>
                </a:rPr>
                <a:t>Prevención</a:t>
              </a:r>
              <a:r>
                <a:rPr lang="es-419" sz="1350" dirty="0">
                  <a:latin typeface="Brush Script MT" panose="020F0502020204030204" pitchFamily="34" charset="0"/>
                </a:rPr>
                <a:t> </a:t>
              </a:r>
              <a:endParaRPr lang="es-US" sz="1350" dirty="0">
                <a:latin typeface="Brush Script MT" panose="020F0502020204030204" pitchFamily="34" charset="0"/>
              </a:endParaRP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74B9480A-1FAA-27DA-800A-7C3C8839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22" y="494054"/>
              <a:ext cx="1464695" cy="68516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87A299E-1412-4AED-98E4-C4339D6A933F}"/>
              </a:ext>
            </a:extLst>
          </p:cNvPr>
          <p:cNvSpPr txBox="1"/>
          <p:nvPr/>
        </p:nvSpPr>
        <p:spPr>
          <a:xfrm>
            <a:off x="6786282" y="4742329"/>
            <a:ext cx="1658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40% de los abusos se producen entre menores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DBFD70FF-AC49-3CBC-E8AF-10C2D1BA01A2}"/>
              </a:ext>
            </a:extLst>
          </p:cNvPr>
          <p:cNvCxnSpPr>
            <a:endCxn id="11" idx="4"/>
          </p:cNvCxnSpPr>
          <p:nvPr/>
        </p:nvCxnSpPr>
        <p:spPr>
          <a:xfrm flipH="1" flipV="1">
            <a:off x="5847927" y="4220518"/>
            <a:ext cx="865413" cy="64731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rsonaje de niño pequeño niño tomar una ducha. Rutina diaria. Fondo de  baño interior. Ilustración vectorial de dibujos animados 344537 Vector en  Vecteezy">
            <a:extLst>
              <a:ext uri="{FF2B5EF4-FFF2-40B4-BE49-F238E27FC236}">
                <a16:creationId xmlns:a16="http://schemas.microsoft.com/office/drawing/2014/main" xmlns="" id="{D2446074-6666-7EC8-AA31-6BA844205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6088" y="344852"/>
            <a:ext cx="1977096" cy="197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5A2C423B-D7BE-BE75-459B-CF32A9BE0B5D}"/>
              </a:ext>
            </a:extLst>
          </p:cNvPr>
          <p:cNvGrpSpPr/>
          <p:nvPr/>
        </p:nvGrpSpPr>
        <p:grpSpPr>
          <a:xfrm>
            <a:off x="501706" y="1864386"/>
            <a:ext cx="2952328" cy="4808048"/>
            <a:chOff x="1565604" y="1583387"/>
            <a:chExt cx="2583805" cy="4495063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xmlns="" id="{74366DFF-738A-F361-B185-0D87910D08F1}"/>
                </a:ext>
              </a:extLst>
            </p:cNvPr>
            <p:cNvSpPr/>
            <p:nvPr/>
          </p:nvSpPr>
          <p:spPr>
            <a:xfrm>
              <a:off x="1565604" y="1583387"/>
              <a:ext cx="2583805" cy="1291902"/>
            </a:xfrm>
            <a:custGeom>
              <a:avLst/>
              <a:gdLst>
                <a:gd name="connsiteX0" fmla="*/ 0 w 2583805"/>
                <a:gd name="connsiteY0" fmla="*/ 129190 h 1291902"/>
                <a:gd name="connsiteX1" fmla="*/ 129190 w 2583805"/>
                <a:gd name="connsiteY1" fmla="*/ 0 h 1291902"/>
                <a:gd name="connsiteX2" fmla="*/ 2454615 w 2583805"/>
                <a:gd name="connsiteY2" fmla="*/ 0 h 1291902"/>
                <a:gd name="connsiteX3" fmla="*/ 2583805 w 2583805"/>
                <a:gd name="connsiteY3" fmla="*/ 129190 h 1291902"/>
                <a:gd name="connsiteX4" fmla="*/ 2583805 w 2583805"/>
                <a:gd name="connsiteY4" fmla="*/ 1162712 h 1291902"/>
                <a:gd name="connsiteX5" fmla="*/ 2454615 w 2583805"/>
                <a:gd name="connsiteY5" fmla="*/ 1291902 h 1291902"/>
                <a:gd name="connsiteX6" fmla="*/ 129190 w 2583805"/>
                <a:gd name="connsiteY6" fmla="*/ 1291902 h 1291902"/>
                <a:gd name="connsiteX7" fmla="*/ 0 w 2583805"/>
                <a:gd name="connsiteY7" fmla="*/ 1162712 h 1291902"/>
                <a:gd name="connsiteX8" fmla="*/ 0 w 2583805"/>
                <a:gd name="connsiteY8" fmla="*/ 129190 h 129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3805" h="1291902">
                  <a:moveTo>
                    <a:pt x="0" y="129190"/>
                  </a:moveTo>
                  <a:cubicBezTo>
                    <a:pt x="0" y="57840"/>
                    <a:pt x="57840" y="0"/>
                    <a:pt x="129190" y="0"/>
                  </a:cubicBezTo>
                  <a:lnTo>
                    <a:pt x="2454615" y="0"/>
                  </a:lnTo>
                  <a:cubicBezTo>
                    <a:pt x="2525965" y="0"/>
                    <a:pt x="2583805" y="57840"/>
                    <a:pt x="2583805" y="129190"/>
                  </a:cubicBezTo>
                  <a:lnTo>
                    <a:pt x="2583805" y="1162712"/>
                  </a:lnTo>
                  <a:cubicBezTo>
                    <a:pt x="2583805" y="1234062"/>
                    <a:pt x="2525965" y="1291902"/>
                    <a:pt x="2454615" y="1291902"/>
                  </a:cubicBezTo>
                  <a:lnTo>
                    <a:pt x="129190" y="1291902"/>
                  </a:lnTo>
                  <a:cubicBezTo>
                    <a:pt x="57840" y="1291902"/>
                    <a:pt x="0" y="1234062"/>
                    <a:pt x="0" y="1162712"/>
                  </a:cubicBezTo>
                  <a:lnTo>
                    <a:pt x="0" y="12919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83559" tIns="68319" rIns="83559" bIns="6831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CONTACTO FÍSICO RELEVANTE</a:t>
              </a:r>
            </a:p>
          </p:txBody>
        </p: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7DCD2EB0-7D1C-C8B3-D7C5-7610DAD83673}"/>
                </a:ext>
              </a:extLst>
            </p:cNvPr>
            <p:cNvGrpSpPr/>
            <p:nvPr/>
          </p:nvGrpSpPr>
          <p:grpSpPr>
            <a:xfrm>
              <a:off x="1662028" y="2848694"/>
              <a:ext cx="2325425" cy="3229756"/>
              <a:chOff x="1662028" y="2848694"/>
              <a:chExt cx="2325425" cy="3229756"/>
            </a:xfrm>
          </p:grpSpPr>
          <p:sp>
            <p:nvSpPr>
              <p:cNvPr id="6" name="Forma libre: forma 5">
                <a:extLst>
                  <a:ext uri="{FF2B5EF4-FFF2-40B4-BE49-F238E27FC236}">
                    <a16:creationId xmlns:a16="http://schemas.microsoft.com/office/drawing/2014/main" xmlns="" id="{3AC719AD-E0A0-3ABD-70D7-D4DAD1E6643C}"/>
                  </a:ext>
                </a:extLst>
              </p:cNvPr>
              <p:cNvSpPr/>
              <p:nvPr/>
            </p:nvSpPr>
            <p:spPr>
              <a:xfrm>
                <a:off x="1662028" y="2848694"/>
                <a:ext cx="258380" cy="96892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968926"/>
                    </a:lnTo>
                    <a:lnTo>
                      <a:pt x="258380" y="968926"/>
                    </a:lnTo>
                  </a:path>
                </a:pathLst>
              </a:cu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7" name="Forma libre: forma 6">
                <a:extLst>
                  <a:ext uri="{FF2B5EF4-FFF2-40B4-BE49-F238E27FC236}">
                    <a16:creationId xmlns:a16="http://schemas.microsoft.com/office/drawing/2014/main" xmlns="" id="{63A72057-68F3-41CD-10CE-8A879429FB4A}"/>
                  </a:ext>
                </a:extLst>
              </p:cNvPr>
              <p:cNvSpPr/>
              <p:nvPr/>
            </p:nvSpPr>
            <p:spPr>
              <a:xfrm>
                <a:off x="1920409" y="3171670"/>
                <a:ext cx="2067044" cy="1291902"/>
              </a:xfrm>
              <a:custGeom>
                <a:avLst/>
                <a:gdLst>
                  <a:gd name="connsiteX0" fmla="*/ 0 w 2067044"/>
                  <a:gd name="connsiteY0" fmla="*/ 129190 h 1291902"/>
                  <a:gd name="connsiteX1" fmla="*/ 129190 w 2067044"/>
                  <a:gd name="connsiteY1" fmla="*/ 0 h 1291902"/>
                  <a:gd name="connsiteX2" fmla="*/ 1937854 w 2067044"/>
                  <a:gd name="connsiteY2" fmla="*/ 0 h 1291902"/>
                  <a:gd name="connsiteX3" fmla="*/ 2067044 w 2067044"/>
                  <a:gd name="connsiteY3" fmla="*/ 129190 h 1291902"/>
                  <a:gd name="connsiteX4" fmla="*/ 2067044 w 2067044"/>
                  <a:gd name="connsiteY4" fmla="*/ 1162712 h 1291902"/>
                  <a:gd name="connsiteX5" fmla="*/ 1937854 w 2067044"/>
                  <a:gd name="connsiteY5" fmla="*/ 1291902 h 1291902"/>
                  <a:gd name="connsiteX6" fmla="*/ 129190 w 2067044"/>
                  <a:gd name="connsiteY6" fmla="*/ 1291902 h 1291902"/>
                  <a:gd name="connsiteX7" fmla="*/ 0 w 2067044"/>
                  <a:gd name="connsiteY7" fmla="*/ 1162712 h 1291902"/>
                  <a:gd name="connsiteX8" fmla="*/ 0 w 2067044"/>
                  <a:gd name="connsiteY8" fmla="*/ 129190 h 1291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7044" h="1291902">
                    <a:moveTo>
                      <a:pt x="0" y="129190"/>
                    </a:moveTo>
                    <a:cubicBezTo>
                      <a:pt x="0" y="57840"/>
                      <a:pt x="57840" y="0"/>
                      <a:pt x="129190" y="0"/>
                    </a:cubicBezTo>
                    <a:lnTo>
                      <a:pt x="1937854" y="0"/>
                    </a:lnTo>
                    <a:cubicBezTo>
                      <a:pt x="2009204" y="0"/>
                      <a:pt x="2067044" y="57840"/>
                      <a:pt x="2067044" y="129190"/>
                    </a:cubicBezTo>
                    <a:lnTo>
                      <a:pt x="2067044" y="1162712"/>
                    </a:lnTo>
                    <a:cubicBezTo>
                      <a:pt x="2067044" y="1234062"/>
                      <a:pt x="2009204" y="1291902"/>
                      <a:pt x="1937854" y="1291902"/>
                    </a:cubicBezTo>
                    <a:lnTo>
                      <a:pt x="129190" y="1291902"/>
                    </a:lnTo>
                    <a:cubicBezTo>
                      <a:pt x="57840" y="1291902"/>
                      <a:pt x="0" y="1234062"/>
                      <a:pt x="0" y="1162712"/>
                    </a:cubicBezTo>
                    <a:lnTo>
                      <a:pt x="0" y="12919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0224" tIns="59429" rIns="70224" bIns="59429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sz="1700" b="1" kern="1200" dirty="0">
                    <a:solidFill>
                      <a:schemeClr val="tx2">
                        <a:lumMod val="50000"/>
                      </a:schemeClr>
                    </a:solidFill>
                  </a:rPr>
                  <a:t>SOLO POR NECESIDAD</a:t>
                </a:r>
              </a:p>
            </p:txBody>
          </p:sp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xmlns="" id="{43A8D931-4477-81CC-6247-2D559792C036}"/>
                  </a:ext>
                </a:extLst>
              </p:cNvPr>
              <p:cNvSpPr/>
              <p:nvPr/>
            </p:nvSpPr>
            <p:spPr>
              <a:xfrm>
                <a:off x="1662028" y="2848694"/>
                <a:ext cx="258380" cy="258380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583805"/>
                    </a:lnTo>
                    <a:lnTo>
                      <a:pt x="258380" y="2583805"/>
                    </a:lnTo>
                  </a:path>
                </a:pathLst>
              </a:cu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9" name="Forma libre: forma 8">
                <a:extLst>
                  <a:ext uri="{FF2B5EF4-FFF2-40B4-BE49-F238E27FC236}">
                    <a16:creationId xmlns:a16="http://schemas.microsoft.com/office/drawing/2014/main" xmlns="" id="{308272E7-3453-1BE4-01F9-2A706EB62434}"/>
                  </a:ext>
                </a:extLst>
              </p:cNvPr>
              <p:cNvSpPr/>
              <p:nvPr/>
            </p:nvSpPr>
            <p:spPr>
              <a:xfrm>
                <a:off x="1920409" y="4786548"/>
                <a:ext cx="2067044" cy="1291902"/>
              </a:xfrm>
              <a:custGeom>
                <a:avLst/>
                <a:gdLst>
                  <a:gd name="connsiteX0" fmla="*/ 0 w 2067044"/>
                  <a:gd name="connsiteY0" fmla="*/ 129190 h 1291902"/>
                  <a:gd name="connsiteX1" fmla="*/ 129190 w 2067044"/>
                  <a:gd name="connsiteY1" fmla="*/ 0 h 1291902"/>
                  <a:gd name="connsiteX2" fmla="*/ 1937854 w 2067044"/>
                  <a:gd name="connsiteY2" fmla="*/ 0 h 1291902"/>
                  <a:gd name="connsiteX3" fmla="*/ 2067044 w 2067044"/>
                  <a:gd name="connsiteY3" fmla="*/ 129190 h 1291902"/>
                  <a:gd name="connsiteX4" fmla="*/ 2067044 w 2067044"/>
                  <a:gd name="connsiteY4" fmla="*/ 1162712 h 1291902"/>
                  <a:gd name="connsiteX5" fmla="*/ 1937854 w 2067044"/>
                  <a:gd name="connsiteY5" fmla="*/ 1291902 h 1291902"/>
                  <a:gd name="connsiteX6" fmla="*/ 129190 w 2067044"/>
                  <a:gd name="connsiteY6" fmla="*/ 1291902 h 1291902"/>
                  <a:gd name="connsiteX7" fmla="*/ 0 w 2067044"/>
                  <a:gd name="connsiteY7" fmla="*/ 1162712 h 1291902"/>
                  <a:gd name="connsiteX8" fmla="*/ 0 w 2067044"/>
                  <a:gd name="connsiteY8" fmla="*/ 129190 h 1291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7044" h="1291902">
                    <a:moveTo>
                      <a:pt x="0" y="129190"/>
                    </a:moveTo>
                    <a:cubicBezTo>
                      <a:pt x="0" y="57840"/>
                      <a:pt x="57840" y="0"/>
                      <a:pt x="129190" y="0"/>
                    </a:cubicBezTo>
                    <a:lnTo>
                      <a:pt x="1937854" y="0"/>
                    </a:lnTo>
                    <a:cubicBezTo>
                      <a:pt x="2009204" y="0"/>
                      <a:pt x="2067044" y="57840"/>
                      <a:pt x="2067044" y="129190"/>
                    </a:cubicBezTo>
                    <a:lnTo>
                      <a:pt x="2067044" y="1162712"/>
                    </a:lnTo>
                    <a:cubicBezTo>
                      <a:pt x="2067044" y="1234062"/>
                      <a:pt x="2009204" y="1291902"/>
                      <a:pt x="1937854" y="1291902"/>
                    </a:cubicBezTo>
                    <a:lnTo>
                      <a:pt x="129190" y="1291902"/>
                    </a:lnTo>
                    <a:cubicBezTo>
                      <a:pt x="57840" y="1291902"/>
                      <a:pt x="0" y="1234062"/>
                      <a:pt x="0" y="1162712"/>
                    </a:cubicBezTo>
                    <a:lnTo>
                      <a:pt x="0" y="12919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hueOff val="-3311292"/>
                  <a:satOff val="13270"/>
                  <a:lumOff val="2876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0224" tIns="59429" rIns="70224" bIns="59429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sz="1700" b="1" kern="1200" dirty="0">
                    <a:solidFill>
                      <a:schemeClr val="tx1"/>
                    </a:solidFill>
                  </a:rPr>
                  <a:t>SE COMUNICA DE INMEDIATO A LOS PADRES O TUTOR LEGAL</a:t>
                </a:r>
              </a:p>
            </p:txBody>
          </p:sp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F20DAD56-17B6-E620-7B9C-BB8D9E7823B1}"/>
              </a:ext>
            </a:extLst>
          </p:cNvPr>
          <p:cNvGrpSpPr/>
          <p:nvPr/>
        </p:nvGrpSpPr>
        <p:grpSpPr>
          <a:xfrm>
            <a:off x="4254340" y="1333400"/>
            <a:ext cx="3007368" cy="5038439"/>
            <a:chOff x="4633404" y="1556792"/>
            <a:chExt cx="2583805" cy="4521658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08B8EA89-F58A-3782-AF70-E82A57720F70}"/>
                </a:ext>
              </a:extLst>
            </p:cNvPr>
            <p:cNvSpPr/>
            <p:nvPr/>
          </p:nvSpPr>
          <p:spPr>
            <a:xfrm>
              <a:off x="4633404" y="1556792"/>
              <a:ext cx="2583805" cy="1291902"/>
            </a:xfrm>
            <a:custGeom>
              <a:avLst/>
              <a:gdLst>
                <a:gd name="connsiteX0" fmla="*/ 0 w 2583805"/>
                <a:gd name="connsiteY0" fmla="*/ 129190 h 1291902"/>
                <a:gd name="connsiteX1" fmla="*/ 129190 w 2583805"/>
                <a:gd name="connsiteY1" fmla="*/ 0 h 1291902"/>
                <a:gd name="connsiteX2" fmla="*/ 2454615 w 2583805"/>
                <a:gd name="connsiteY2" fmla="*/ 0 h 1291902"/>
                <a:gd name="connsiteX3" fmla="*/ 2583805 w 2583805"/>
                <a:gd name="connsiteY3" fmla="*/ 129190 h 1291902"/>
                <a:gd name="connsiteX4" fmla="*/ 2583805 w 2583805"/>
                <a:gd name="connsiteY4" fmla="*/ 1162712 h 1291902"/>
                <a:gd name="connsiteX5" fmla="*/ 2454615 w 2583805"/>
                <a:gd name="connsiteY5" fmla="*/ 1291902 h 1291902"/>
                <a:gd name="connsiteX6" fmla="*/ 129190 w 2583805"/>
                <a:gd name="connsiteY6" fmla="*/ 1291902 h 1291902"/>
                <a:gd name="connsiteX7" fmla="*/ 0 w 2583805"/>
                <a:gd name="connsiteY7" fmla="*/ 1162712 h 1291902"/>
                <a:gd name="connsiteX8" fmla="*/ 0 w 2583805"/>
                <a:gd name="connsiteY8" fmla="*/ 129190 h 129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3805" h="1291902">
                  <a:moveTo>
                    <a:pt x="0" y="129190"/>
                  </a:moveTo>
                  <a:cubicBezTo>
                    <a:pt x="0" y="57840"/>
                    <a:pt x="57840" y="0"/>
                    <a:pt x="129190" y="0"/>
                  </a:cubicBezTo>
                  <a:lnTo>
                    <a:pt x="2454615" y="0"/>
                  </a:lnTo>
                  <a:cubicBezTo>
                    <a:pt x="2525965" y="0"/>
                    <a:pt x="2583805" y="57840"/>
                    <a:pt x="2583805" y="129190"/>
                  </a:cubicBezTo>
                  <a:lnTo>
                    <a:pt x="2583805" y="1162712"/>
                  </a:lnTo>
                  <a:cubicBezTo>
                    <a:pt x="2583805" y="1234062"/>
                    <a:pt x="2525965" y="1291902"/>
                    <a:pt x="2454615" y="1291902"/>
                  </a:cubicBezTo>
                  <a:lnTo>
                    <a:pt x="129190" y="1291902"/>
                  </a:lnTo>
                  <a:cubicBezTo>
                    <a:pt x="57840" y="1291902"/>
                    <a:pt x="0" y="1234062"/>
                    <a:pt x="0" y="1162712"/>
                  </a:cubicBezTo>
                  <a:lnTo>
                    <a:pt x="0" y="12919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83559" tIns="68319" rIns="83559" bIns="6831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/>
                <a:t>DUCHAS Y ASEOS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xmlns="" id="{3CFB4864-3EA4-91B9-7A29-189D6EA96B32}"/>
                </a:ext>
              </a:extLst>
            </p:cNvPr>
            <p:cNvGrpSpPr/>
            <p:nvPr/>
          </p:nvGrpSpPr>
          <p:grpSpPr>
            <a:xfrm>
              <a:off x="4891785" y="2848694"/>
              <a:ext cx="2325424" cy="3229756"/>
              <a:chOff x="4891785" y="2848694"/>
              <a:chExt cx="2325424" cy="3229756"/>
            </a:xfrm>
          </p:grpSpPr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xmlns="" id="{3A938C4A-9E3E-B620-2AEB-39E97464379C}"/>
                  </a:ext>
                </a:extLst>
              </p:cNvPr>
              <p:cNvSpPr/>
              <p:nvPr/>
            </p:nvSpPr>
            <p:spPr>
              <a:xfrm>
                <a:off x="4891785" y="2848694"/>
                <a:ext cx="258380" cy="96892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968926"/>
                    </a:lnTo>
                    <a:lnTo>
                      <a:pt x="258380" y="968926"/>
                    </a:lnTo>
                  </a:path>
                </a:pathLst>
              </a:custGeom>
              <a:noFill/>
              <a:ln w="28575"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xmlns="" id="{569CA1A4-D7DF-22E1-6DE5-9D2361E804BA}"/>
                  </a:ext>
                </a:extLst>
              </p:cNvPr>
              <p:cNvSpPr/>
              <p:nvPr/>
            </p:nvSpPr>
            <p:spPr>
              <a:xfrm>
                <a:off x="5150165" y="3171670"/>
                <a:ext cx="2067044" cy="1291902"/>
              </a:xfrm>
              <a:custGeom>
                <a:avLst/>
                <a:gdLst>
                  <a:gd name="connsiteX0" fmla="*/ 0 w 2067044"/>
                  <a:gd name="connsiteY0" fmla="*/ 129190 h 1291902"/>
                  <a:gd name="connsiteX1" fmla="*/ 129190 w 2067044"/>
                  <a:gd name="connsiteY1" fmla="*/ 0 h 1291902"/>
                  <a:gd name="connsiteX2" fmla="*/ 1937854 w 2067044"/>
                  <a:gd name="connsiteY2" fmla="*/ 0 h 1291902"/>
                  <a:gd name="connsiteX3" fmla="*/ 2067044 w 2067044"/>
                  <a:gd name="connsiteY3" fmla="*/ 129190 h 1291902"/>
                  <a:gd name="connsiteX4" fmla="*/ 2067044 w 2067044"/>
                  <a:gd name="connsiteY4" fmla="*/ 1162712 h 1291902"/>
                  <a:gd name="connsiteX5" fmla="*/ 1937854 w 2067044"/>
                  <a:gd name="connsiteY5" fmla="*/ 1291902 h 1291902"/>
                  <a:gd name="connsiteX6" fmla="*/ 129190 w 2067044"/>
                  <a:gd name="connsiteY6" fmla="*/ 1291902 h 1291902"/>
                  <a:gd name="connsiteX7" fmla="*/ 0 w 2067044"/>
                  <a:gd name="connsiteY7" fmla="*/ 1162712 h 1291902"/>
                  <a:gd name="connsiteX8" fmla="*/ 0 w 2067044"/>
                  <a:gd name="connsiteY8" fmla="*/ 129190 h 1291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7044" h="1291902">
                    <a:moveTo>
                      <a:pt x="0" y="129190"/>
                    </a:moveTo>
                    <a:cubicBezTo>
                      <a:pt x="0" y="57840"/>
                      <a:pt x="57840" y="0"/>
                      <a:pt x="129190" y="0"/>
                    </a:cubicBezTo>
                    <a:lnTo>
                      <a:pt x="1937854" y="0"/>
                    </a:lnTo>
                    <a:cubicBezTo>
                      <a:pt x="2009204" y="0"/>
                      <a:pt x="2067044" y="57840"/>
                      <a:pt x="2067044" y="129190"/>
                    </a:cubicBezTo>
                    <a:lnTo>
                      <a:pt x="2067044" y="1162712"/>
                    </a:lnTo>
                    <a:cubicBezTo>
                      <a:pt x="2067044" y="1234062"/>
                      <a:pt x="2009204" y="1291902"/>
                      <a:pt x="1937854" y="1291902"/>
                    </a:cubicBezTo>
                    <a:lnTo>
                      <a:pt x="129190" y="1291902"/>
                    </a:lnTo>
                    <a:cubicBezTo>
                      <a:pt x="57840" y="1291902"/>
                      <a:pt x="0" y="1234062"/>
                      <a:pt x="0" y="1162712"/>
                    </a:cubicBezTo>
                    <a:lnTo>
                      <a:pt x="0" y="12919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hueOff val="-6622584"/>
                  <a:satOff val="26541"/>
                  <a:lumOff val="575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0224" tIns="59429" rIns="70224" bIns="59429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sz="1700" b="1" kern="1200" dirty="0">
                    <a:solidFill>
                      <a:schemeClr val="accent3">
                        <a:lumMod val="50000"/>
                      </a:schemeClr>
                    </a:solidFill>
                  </a:rPr>
                  <a:t>NO ENTRAR EN VESTUARIOS, ASEOS O DUCHAS CUANDO HAY MENORES</a:t>
                </a:r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xmlns="" id="{E611A949-86DA-7AE5-2EE8-BFA5EAD7C28B}"/>
                  </a:ext>
                </a:extLst>
              </p:cNvPr>
              <p:cNvSpPr/>
              <p:nvPr/>
            </p:nvSpPr>
            <p:spPr>
              <a:xfrm>
                <a:off x="4891785" y="2848694"/>
                <a:ext cx="258380" cy="258380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583805"/>
                    </a:lnTo>
                    <a:lnTo>
                      <a:pt x="258380" y="2583805"/>
                    </a:lnTo>
                  </a:path>
                </a:pathLst>
              </a:custGeom>
              <a:noFill/>
              <a:ln w="28575"/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6">
                  <a:tint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xmlns="" id="{010B29F6-2AF5-F1E3-C9AB-BF07DE03BC0B}"/>
                  </a:ext>
                </a:extLst>
              </p:cNvPr>
              <p:cNvSpPr/>
              <p:nvPr/>
            </p:nvSpPr>
            <p:spPr>
              <a:xfrm>
                <a:off x="5150165" y="4786548"/>
                <a:ext cx="2067044" cy="1291902"/>
              </a:xfrm>
              <a:custGeom>
                <a:avLst/>
                <a:gdLst>
                  <a:gd name="connsiteX0" fmla="*/ 0 w 2067044"/>
                  <a:gd name="connsiteY0" fmla="*/ 129190 h 1291902"/>
                  <a:gd name="connsiteX1" fmla="*/ 129190 w 2067044"/>
                  <a:gd name="connsiteY1" fmla="*/ 0 h 1291902"/>
                  <a:gd name="connsiteX2" fmla="*/ 1937854 w 2067044"/>
                  <a:gd name="connsiteY2" fmla="*/ 0 h 1291902"/>
                  <a:gd name="connsiteX3" fmla="*/ 2067044 w 2067044"/>
                  <a:gd name="connsiteY3" fmla="*/ 129190 h 1291902"/>
                  <a:gd name="connsiteX4" fmla="*/ 2067044 w 2067044"/>
                  <a:gd name="connsiteY4" fmla="*/ 1162712 h 1291902"/>
                  <a:gd name="connsiteX5" fmla="*/ 1937854 w 2067044"/>
                  <a:gd name="connsiteY5" fmla="*/ 1291902 h 1291902"/>
                  <a:gd name="connsiteX6" fmla="*/ 129190 w 2067044"/>
                  <a:gd name="connsiteY6" fmla="*/ 1291902 h 1291902"/>
                  <a:gd name="connsiteX7" fmla="*/ 0 w 2067044"/>
                  <a:gd name="connsiteY7" fmla="*/ 1162712 h 1291902"/>
                  <a:gd name="connsiteX8" fmla="*/ 0 w 2067044"/>
                  <a:gd name="connsiteY8" fmla="*/ 129190 h 1291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7044" h="1291902">
                    <a:moveTo>
                      <a:pt x="0" y="129190"/>
                    </a:moveTo>
                    <a:cubicBezTo>
                      <a:pt x="0" y="57840"/>
                      <a:pt x="57840" y="0"/>
                      <a:pt x="129190" y="0"/>
                    </a:cubicBezTo>
                    <a:lnTo>
                      <a:pt x="1937854" y="0"/>
                    </a:lnTo>
                    <a:cubicBezTo>
                      <a:pt x="2009204" y="0"/>
                      <a:pt x="2067044" y="57840"/>
                      <a:pt x="2067044" y="129190"/>
                    </a:cubicBezTo>
                    <a:lnTo>
                      <a:pt x="2067044" y="1162712"/>
                    </a:lnTo>
                    <a:cubicBezTo>
                      <a:pt x="2067044" y="1234062"/>
                      <a:pt x="2009204" y="1291902"/>
                      <a:pt x="1937854" y="1291902"/>
                    </a:cubicBezTo>
                    <a:lnTo>
                      <a:pt x="129190" y="1291902"/>
                    </a:lnTo>
                    <a:cubicBezTo>
                      <a:pt x="57840" y="1291902"/>
                      <a:pt x="0" y="1234062"/>
                      <a:pt x="0" y="1162712"/>
                    </a:cubicBezTo>
                    <a:lnTo>
                      <a:pt x="0" y="12919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hueOff val="-9933876"/>
                  <a:satOff val="39811"/>
                  <a:lumOff val="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0224" tIns="59429" rIns="70224" bIns="59429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ES" sz="1700" b="1" kern="1200" dirty="0">
                    <a:solidFill>
                      <a:schemeClr val="accent6">
                        <a:lumMod val="50000"/>
                      </a:schemeClr>
                    </a:solidFill>
                  </a:rPr>
                  <a:t>EN CASO DE NECESIDAD, ENTRAR DEL MISMO SEXO</a:t>
                </a:r>
              </a:p>
            </p:txBody>
          </p:sp>
        </p:grp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BE722B19-2B98-D681-D92B-5A53F611CFFE}"/>
              </a:ext>
            </a:extLst>
          </p:cNvPr>
          <p:cNvGrpSpPr/>
          <p:nvPr/>
        </p:nvGrpSpPr>
        <p:grpSpPr>
          <a:xfrm>
            <a:off x="655446" y="494054"/>
            <a:ext cx="2128861" cy="1052276"/>
            <a:chOff x="655446" y="494054"/>
            <a:chExt cx="2128861" cy="1052276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xmlns="" id="{7F80334B-B8F7-514A-5188-A09FDFFABC9A}"/>
                </a:ext>
              </a:extLst>
            </p:cNvPr>
            <p:cNvSpPr/>
            <p:nvPr/>
          </p:nvSpPr>
          <p:spPr>
            <a:xfrm>
              <a:off x="655446" y="1179220"/>
              <a:ext cx="2128861" cy="367110"/>
            </a:xfrm>
            <a:prstGeom prst="roundRect">
              <a:avLst/>
            </a:prstGeom>
            <a:solidFill>
              <a:srgbClr val="FC3A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000" dirty="0">
                  <a:latin typeface="Brush Script MT" panose="020F0502020204030204" pitchFamily="34" charset="0"/>
                </a:rPr>
                <a:t>Prevención</a:t>
              </a:r>
              <a:r>
                <a:rPr lang="es-419" sz="1350" dirty="0">
                  <a:latin typeface="Brush Script MT" panose="020F0502020204030204" pitchFamily="34" charset="0"/>
                </a:rPr>
                <a:t> </a:t>
              </a:r>
              <a:endParaRPr lang="es-US" sz="1350" dirty="0">
                <a:latin typeface="Brush Script MT" panose="020F0502020204030204" pitchFamily="34" charset="0"/>
              </a:endParaRP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55F0495A-5C15-D92A-BD20-6A0A5C75F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22" y="494054"/>
              <a:ext cx="1464695" cy="68516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36376" y="1060567"/>
            <a:ext cx="4554071" cy="1143000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JUEGOS, BROMAS  Y CASTIGOS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EFF715AF-8123-8CBF-5A6A-7E1203D7A2B2}"/>
              </a:ext>
            </a:extLst>
          </p:cNvPr>
          <p:cNvGrpSpPr/>
          <p:nvPr/>
        </p:nvGrpSpPr>
        <p:grpSpPr>
          <a:xfrm>
            <a:off x="1246744" y="2383162"/>
            <a:ext cx="7440056" cy="4171056"/>
            <a:chOff x="457200" y="1824081"/>
            <a:chExt cx="7440056" cy="4171056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EBCA8316-8964-DD7B-FB3E-3320FC6FDCA3}"/>
                </a:ext>
              </a:extLst>
            </p:cNvPr>
            <p:cNvSpPr/>
            <p:nvPr/>
          </p:nvSpPr>
          <p:spPr>
            <a:xfrm>
              <a:off x="457200" y="2813470"/>
              <a:ext cx="5298141" cy="403200"/>
            </a:xfrm>
            <a:prstGeom prst="rect">
              <a:avLst/>
            </a:prstGeom>
            <a:solidFill>
              <a:srgbClr val="F4A9AE"/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86F882C5-BFB7-5974-9AC1-609DCA0CF895}"/>
                </a:ext>
              </a:extLst>
            </p:cNvPr>
            <p:cNvSpPr/>
            <p:nvPr/>
          </p:nvSpPr>
          <p:spPr>
            <a:xfrm>
              <a:off x="874854" y="1824081"/>
              <a:ext cx="3876440" cy="1143000"/>
            </a:xfrm>
            <a:custGeom>
              <a:avLst/>
              <a:gdLst>
                <a:gd name="connsiteX0" fmla="*/ 0 w 5755094"/>
                <a:gd name="connsiteY0" fmla="*/ 222221 h 1333297"/>
                <a:gd name="connsiteX1" fmla="*/ 222221 w 5755094"/>
                <a:gd name="connsiteY1" fmla="*/ 0 h 1333297"/>
                <a:gd name="connsiteX2" fmla="*/ 5532873 w 5755094"/>
                <a:gd name="connsiteY2" fmla="*/ 0 h 1333297"/>
                <a:gd name="connsiteX3" fmla="*/ 5755094 w 5755094"/>
                <a:gd name="connsiteY3" fmla="*/ 222221 h 1333297"/>
                <a:gd name="connsiteX4" fmla="*/ 5755094 w 5755094"/>
                <a:gd name="connsiteY4" fmla="*/ 1111076 h 1333297"/>
                <a:gd name="connsiteX5" fmla="*/ 5532873 w 5755094"/>
                <a:gd name="connsiteY5" fmla="*/ 1333297 h 1333297"/>
                <a:gd name="connsiteX6" fmla="*/ 222221 w 5755094"/>
                <a:gd name="connsiteY6" fmla="*/ 1333297 h 1333297"/>
                <a:gd name="connsiteX7" fmla="*/ 0 w 5755094"/>
                <a:gd name="connsiteY7" fmla="*/ 1111076 h 1333297"/>
                <a:gd name="connsiteX8" fmla="*/ 0 w 5755094"/>
                <a:gd name="connsiteY8" fmla="*/ 222221 h 1333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55094" h="1333297">
                  <a:moveTo>
                    <a:pt x="0" y="222221"/>
                  </a:moveTo>
                  <a:cubicBezTo>
                    <a:pt x="0" y="99492"/>
                    <a:pt x="99492" y="0"/>
                    <a:pt x="222221" y="0"/>
                  </a:cubicBezTo>
                  <a:lnTo>
                    <a:pt x="5532873" y="0"/>
                  </a:lnTo>
                  <a:cubicBezTo>
                    <a:pt x="5655602" y="0"/>
                    <a:pt x="5755094" y="99492"/>
                    <a:pt x="5755094" y="222221"/>
                  </a:cubicBezTo>
                  <a:lnTo>
                    <a:pt x="5755094" y="1111076"/>
                  </a:lnTo>
                  <a:cubicBezTo>
                    <a:pt x="5755094" y="1233805"/>
                    <a:pt x="5655602" y="1333297"/>
                    <a:pt x="5532873" y="1333297"/>
                  </a:cubicBezTo>
                  <a:lnTo>
                    <a:pt x="222221" y="1333297"/>
                  </a:lnTo>
                  <a:cubicBezTo>
                    <a:pt x="99492" y="1333297"/>
                    <a:pt x="0" y="1233805"/>
                    <a:pt x="0" y="1111076"/>
                  </a:cubicBezTo>
                  <a:lnTo>
                    <a:pt x="0" y="222221"/>
                  </a:lnTo>
                  <a:close/>
                </a:path>
              </a:pathLst>
            </a:custGeom>
            <a:solidFill>
              <a:srgbClr val="C1431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828" tIns="65086" rIns="282828" bIns="65086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/>
                <a:t>ESTÁN PROHIBIDAS LAS NOVATADAS Y CUALQUIER TRATO VEJATORIO,  DENIGRANTE, SEXISTA O CON CONNOTACIÓN SEXUAL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909753F6-0BFB-146F-3482-D3299CE444C8}"/>
                </a:ext>
              </a:extLst>
            </p:cNvPr>
            <p:cNvSpPr/>
            <p:nvPr/>
          </p:nvSpPr>
          <p:spPr>
            <a:xfrm>
              <a:off x="1164963" y="4175651"/>
              <a:ext cx="5298141" cy="403200"/>
            </a:xfrm>
            <a:prstGeom prst="rect">
              <a:avLst/>
            </a:prstGeom>
            <a:solidFill>
              <a:srgbClr val="F3E6E0"/>
            </a:solid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5DEBAD66-5A34-93B5-F153-46AE0B8C746A}"/>
                </a:ext>
              </a:extLst>
            </p:cNvPr>
            <p:cNvSpPr/>
            <p:nvPr/>
          </p:nvSpPr>
          <p:spPr>
            <a:xfrm>
              <a:off x="1872727" y="3342755"/>
              <a:ext cx="3882614" cy="1050869"/>
            </a:xfrm>
            <a:custGeom>
              <a:avLst/>
              <a:gdLst>
                <a:gd name="connsiteX0" fmla="*/ 0 w 6958604"/>
                <a:gd name="connsiteY0" fmla="*/ 175148 h 1050869"/>
                <a:gd name="connsiteX1" fmla="*/ 175148 w 6958604"/>
                <a:gd name="connsiteY1" fmla="*/ 0 h 1050869"/>
                <a:gd name="connsiteX2" fmla="*/ 6783456 w 6958604"/>
                <a:gd name="connsiteY2" fmla="*/ 0 h 1050869"/>
                <a:gd name="connsiteX3" fmla="*/ 6958604 w 6958604"/>
                <a:gd name="connsiteY3" fmla="*/ 175148 h 1050869"/>
                <a:gd name="connsiteX4" fmla="*/ 6958604 w 6958604"/>
                <a:gd name="connsiteY4" fmla="*/ 875721 h 1050869"/>
                <a:gd name="connsiteX5" fmla="*/ 6783456 w 6958604"/>
                <a:gd name="connsiteY5" fmla="*/ 1050869 h 1050869"/>
                <a:gd name="connsiteX6" fmla="*/ 175148 w 6958604"/>
                <a:gd name="connsiteY6" fmla="*/ 1050869 h 1050869"/>
                <a:gd name="connsiteX7" fmla="*/ 0 w 6958604"/>
                <a:gd name="connsiteY7" fmla="*/ 875721 h 1050869"/>
                <a:gd name="connsiteX8" fmla="*/ 0 w 6958604"/>
                <a:gd name="connsiteY8" fmla="*/ 175148 h 10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8604" h="1050869">
                  <a:moveTo>
                    <a:pt x="0" y="175148"/>
                  </a:moveTo>
                  <a:cubicBezTo>
                    <a:pt x="0" y="78416"/>
                    <a:pt x="78416" y="0"/>
                    <a:pt x="175148" y="0"/>
                  </a:cubicBezTo>
                  <a:lnTo>
                    <a:pt x="6783456" y="0"/>
                  </a:lnTo>
                  <a:cubicBezTo>
                    <a:pt x="6880188" y="0"/>
                    <a:pt x="6958604" y="78416"/>
                    <a:pt x="6958604" y="175148"/>
                  </a:cubicBezTo>
                  <a:lnTo>
                    <a:pt x="6958604" y="875721"/>
                  </a:lnTo>
                  <a:cubicBezTo>
                    <a:pt x="6958604" y="972453"/>
                    <a:pt x="6880188" y="1050869"/>
                    <a:pt x="6783456" y="1050869"/>
                  </a:cubicBezTo>
                  <a:lnTo>
                    <a:pt x="175148" y="1050869"/>
                  </a:lnTo>
                  <a:cubicBezTo>
                    <a:pt x="78416" y="1050869"/>
                    <a:pt x="0" y="972453"/>
                    <a:pt x="0" y="875721"/>
                  </a:cubicBezTo>
                  <a:lnTo>
                    <a:pt x="0" y="175148"/>
                  </a:lnTo>
                  <a:close/>
                </a:path>
              </a:pathLst>
            </a:custGeom>
            <a:solidFill>
              <a:srgbClr val="F4A9A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9041" tIns="51299" rIns="269041" bIns="51299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/>
                <a:t>ESTÁN PROHIBIDOS LOS JUEGOS QUE SUPONGAN UN CONTACTO FÍSICO  O PRÁCTICAS COMO DESVESTIR O BESARSE 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45C23CDE-129B-DE89-7315-423AFD0BE18E}"/>
                </a:ext>
              </a:extLst>
            </p:cNvPr>
            <p:cNvSpPr/>
            <p:nvPr/>
          </p:nvSpPr>
          <p:spPr>
            <a:xfrm>
              <a:off x="2599115" y="5591937"/>
              <a:ext cx="5298141" cy="403200"/>
            </a:xfrm>
            <a:prstGeom prst="rect">
              <a:avLst/>
            </a:prstGeom>
            <a:solidFill>
              <a:srgbClr val="C14312"/>
            </a:solidFill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98CCA65D-DD2E-59C0-8F78-2A51059A6E02}"/>
                </a:ext>
              </a:extLst>
            </p:cNvPr>
            <p:cNvSpPr/>
            <p:nvPr/>
          </p:nvSpPr>
          <p:spPr>
            <a:xfrm>
              <a:off x="3306678" y="4626840"/>
              <a:ext cx="3883016" cy="1118708"/>
            </a:xfrm>
            <a:custGeom>
              <a:avLst/>
              <a:gdLst>
                <a:gd name="connsiteX0" fmla="*/ 0 w 7412964"/>
                <a:gd name="connsiteY0" fmla="*/ 203550 h 1221273"/>
                <a:gd name="connsiteX1" fmla="*/ 203550 w 7412964"/>
                <a:gd name="connsiteY1" fmla="*/ 0 h 1221273"/>
                <a:gd name="connsiteX2" fmla="*/ 7209414 w 7412964"/>
                <a:gd name="connsiteY2" fmla="*/ 0 h 1221273"/>
                <a:gd name="connsiteX3" fmla="*/ 7412964 w 7412964"/>
                <a:gd name="connsiteY3" fmla="*/ 203550 h 1221273"/>
                <a:gd name="connsiteX4" fmla="*/ 7412964 w 7412964"/>
                <a:gd name="connsiteY4" fmla="*/ 1017723 h 1221273"/>
                <a:gd name="connsiteX5" fmla="*/ 7209414 w 7412964"/>
                <a:gd name="connsiteY5" fmla="*/ 1221273 h 1221273"/>
                <a:gd name="connsiteX6" fmla="*/ 203550 w 7412964"/>
                <a:gd name="connsiteY6" fmla="*/ 1221273 h 1221273"/>
                <a:gd name="connsiteX7" fmla="*/ 0 w 7412964"/>
                <a:gd name="connsiteY7" fmla="*/ 1017723 h 1221273"/>
                <a:gd name="connsiteX8" fmla="*/ 0 w 7412964"/>
                <a:gd name="connsiteY8" fmla="*/ 203550 h 122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2964" h="1221273">
                  <a:moveTo>
                    <a:pt x="0" y="203550"/>
                  </a:moveTo>
                  <a:cubicBezTo>
                    <a:pt x="0" y="91132"/>
                    <a:pt x="91132" y="0"/>
                    <a:pt x="203550" y="0"/>
                  </a:cubicBezTo>
                  <a:lnTo>
                    <a:pt x="7209414" y="0"/>
                  </a:lnTo>
                  <a:cubicBezTo>
                    <a:pt x="7321832" y="0"/>
                    <a:pt x="7412964" y="91132"/>
                    <a:pt x="7412964" y="203550"/>
                  </a:cubicBezTo>
                  <a:lnTo>
                    <a:pt x="7412964" y="1017723"/>
                  </a:lnTo>
                  <a:cubicBezTo>
                    <a:pt x="7412964" y="1130141"/>
                    <a:pt x="7321832" y="1221273"/>
                    <a:pt x="7209414" y="1221273"/>
                  </a:cubicBezTo>
                  <a:lnTo>
                    <a:pt x="203550" y="1221273"/>
                  </a:lnTo>
                  <a:cubicBezTo>
                    <a:pt x="91132" y="1221273"/>
                    <a:pt x="0" y="1130141"/>
                    <a:pt x="0" y="1017723"/>
                  </a:cubicBezTo>
                  <a:lnTo>
                    <a:pt x="0" y="203550"/>
                  </a:lnTo>
                  <a:close/>
                </a:path>
              </a:pathLst>
            </a:custGeom>
            <a:solidFill>
              <a:srgbClr val="F3E6E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360" tIns="59618" rIns="277360" bIns="59618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b="1" kern="1200" dirty="0">
                  <a:solidFill>
                    <a:schemeClr val="tx1"/>
                  </a:solidFill>
                </a:rPr>
                <a:t>SI JUEGOS QUE PROMUEVEN LA IGUALDAD, LA COLABORACIÓN, LA EMPATÍA Y EL CUIDADO DE LOS DEMÁS</a:t>
              </a:r>
            </a:p>
          </p:txBody>
        </p:sp>
      </p:grpSp>
      <p:pic>
        <p:nvPicPr>
          <p:cNvPr id="4098" name="Picture 2" descr="No + bullying 🚫. Por Lic. Valeria Francia | by Lic. Valeria Francia |  Medium">
            <a:extLst>
              <a:ext uri="{FF2B5EF4-FFF2-40B4-BE49-F238E27FC236}">
                <a16:creationId xmlns:a16="http://schemas.microsoft.com/office/drawing/2014/main" xmlns="" id="{BC4709D6-5700-23A3-7526-B69FD25C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796" y="303782"/>
            <a:ext cx="1855694" cy="18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45B34837-49C9-02B4-1D49-D34E7CBC6CA2}"/>
              </a:ext>
            </a:extLst>
          </p:cNvPr>
          <p:cNvGrpSpPr/>
          <p:nvPr/>
        </p:nvGrpSpPr>
        <p:grpSpPr>
          <a:xfrm>
            <a:off x="252034" y="244377"/>
            <a:ext cx="2128861" cy="1052276"/>
            <a:chOff x="655446" y="494054"/>
            <a:chExt cx="2128861" cy="1052276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xmlns="" id="{71DB8F71-F0BE-5B90-19A4-5066499DA457}"/>
                </a:ext>
              </a:extLst>
            </p:cNvPr>
            <p:cNvSpPr/>
            <p:nvPr/>
          </p:nvSpPr>
          <p:spPr>
            <a:xfrm>
              <a:off x="655446" y="1179220"/>
              <a:ext cx="2128861" cy="367110"/>
            </a:xfrm>
            <a:prstGeom prst="roundRect">
              <a:avLst/>
            </a:prstGeom>
            <a:solidFill>
              <a:srgbClr val="FC3A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000" dirty="0">
                  <a:latin typeface="Brush Script MT" panose="020F0502020204030204" pitchFamily="34" charset="0"/>
                </a:rPr>
                <a:t>Prevención</a:t>
              </a:r>
              <a:r>
                <a:rPr lang="es-419" sz="1350" dirty="0">
                  <a:latin typeface="Brush Script MT" panose="020F0502020204030204" pitchFamily="34" charset="0"/>
                </a:rPr>
                <a:t> </a:t>
              </a:r>
              <a:endParaRPr lang="es-US" sz="1350" dirty="0">
                <a:latin typeface="Brush Script MT" panose="020F0502020204030204" pitchFamily="34" charset="0"/>
              </a:endParaRP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FC32F487-F257-D97E-B8BB-2236F048D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22" y="494054"/>
              <a:ext cx="1464695" cy="68516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AppData\Local\Microsoft\Windows\INetCache\IE\HDYTLW6P\hand-1464838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37753">
            <a:off x="1267018" y="4018630"/>
            <a:ext cx="1700218" cy="1700218"/>
          </a:xfrm>
          <a:prstGeom prst="rect">
            <a:avLst/>
          </a:prstGeom>
          <a:noFill/>
        </p:spPr>
      </p:pic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91808985-58FA-CA70-05C0-A783B4716423}"/>
              </a:ext>
            </a:extLst>
          </p:cNvPr>
          <p:cNvSpPr/>
          <p:nvPr/>
        </p:nvSpPr>
        <p:spPr>
          <a:xfrm>
            <a:off x="5528369" y="4313338"/>
            <a:ext cx="2104012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1184"/>
                </a:lnTo>
                <a:lnTo>
                  <a:pt x="2104012" y="341184"/>
                </a:lnTo>
                <a:lnTo>
                  <a:pt x="2104012" y="500659"/>
                </a:lnTo>
              </a:path>
            </a:pathLst>
          </a:custGeom>
          <a:noFill/>
          <a:ln w="285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900239DD-8651-D5C7-770D-28D631C315E8}"/>
              </a:ext>
            </a:extLst>
          </p:cNvPr>
          <p:cNvSpPr/>
          <p:nvPr/>
        </p:nvSpPr>
        <p:spPr>
          <a:xfrm>
            <a:off x="5482649" y="4313338"/>
            <a:ext cx="91440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00659"/>
                </a:lnTo>
              </a:path>
            </a:pathLst>
          </a:custGeom>
          <a:noFill/>
          <a:ln w="285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A95240F3-5105-EF70-2D30-B3F89FEC08C4}"/>
              </a:ext>
            </a:extLst>
          </p:cNvPr>
          <p:cNvSpPr/>
          <p:nvPr/>
        </p:nvSpPr>
        <p:spPr>
          <a:xfrm>
            <a:off x="3424356" y="4313338"/>
            <a:ext cx="2104012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04012" y="0"/>
                </a:moveTo>
                <a:lnTo>
                  <a:pt x="2104012" y="341184"/>
                </a:lnTo>
                <a:lnTo>
                  <a:pt x="0" y="341184"/>
                </a:lnTo>
                <a:lnTo>
                  <a:pt x="0" y="500659"/>
                </a:lnTo>
              </a:path>
            </a:pathLst>
          </a:custGeom>
          <a:noFill/>
          <a:ln w="285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F5F4EE97-0293-73A4-E9F1-428741902606}"/>
              </a:ext>
            </a:extLst>
          </p:cNvPr>
          <p:cNvSpPr/>
          <p:nvPr/>
        </p:nvSpPr>
        <p:spPr>
          <a:xfrm>
            <a:off x="3424356" y="2719548"/>
            <a:ext cx="2104012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41184"/>
                </a:lnTo>
                <a:lnTo>
                  <a:pt x="2104012" y="341184"/>
                </a:lnTo>
                <a:lnTo>
                  <a:pt x="2104012" y="500659"/>
                </a:lnTo>
              </a:path>
            </a:pathLst>
          </a:custGeom>
          <a:noFill/>
          <a:ln w="28575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EE8FA578-9980-7684-DBCC-5AA6BD4EAB75}"/>
              </a:ext>
            </a:extLst>
          </p:cNvPr>
          <p:cNvSpPr/>
          <p:nvPr/>
        </p:nvSpPr>
        <p:spPr>
          <a:xfrm>
            <a:off x="3378636" y="2719548"/>
            <a:ext cx="91440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500659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50BFDEBD-6F3E-10A7-3E80-B02CD2F86F10}"/>
              </a:ext>
            </a:extLst>
          </p:cNvPr>
          <p:cNvSpPr/>
          <p:nvPr/>
        </p:nvSpPr>
        <p:spPr>
          <a:xfrm>
            <a:off x="1320343" y="2719548"/>
            <a:ext cx="2104012" cy="5006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04012" y="0"/>
                </a:moveTo>
                <a:lnTo>
                  <a:pt x="2104012" y="341184"/>
                </a:lnTo>
                <a:lnTo>
                  <a:pt x="0" y="341184"/>
                </a:lnTo>
                <a:lnTo>
                  <a:pt x="0" y="500659"/>
                </a:lnTo>
              </a:path>
            </a:pathLst>
          </a:custGeom>
          <a:noFill/>
          <a:ln w="28575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0CF870BE-9209-CF32-8A56-837FC2F0E5F3}"/>
              </a:ext>
            </a:extLst>
          </p:cNvPr>
          <p:cNvSpPr/>
          <p:nvPr/>
        </p:nvSpPr>
        <p:spPr>
          <a:xfrm>
            <a:off x="2179952" y="1626417"/>
            <a:ext cx="2488808" cy="10931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E508CCF4-A734-4E07-5570-44B9D8CF6F88}"/>
              </a:ext>
            </a:extLst>
          </p:cNvPr>
          <p:cNvSpPr/>
          <p:nvPr/>
        </p:nvSpPr>
        <p:spPr>
          <a:xfrm>
            <a:off x="2371226" y="1808128"/>
            <a:ext cx="2488808" cy="1093130"/>
          </a:xfrm>
          <a:custGeom>
            <a:avLst/>
            <a:gdLst>
              <a:gd name="connsiteX0" fmla="*/ 0 w 2488808"/>
              <a:gd name="connsiteY0" fmla="*/ 109313 h 1093130"/>
              <a:gd name="connsiteX1" fmla="*/ 109313 w 2488808"/>
              <a:gd name="connsiteY1" fmla="*/ 0 h 1093130"/>
              <a:gd name="connsiteX2" fmla="*/ 2379495 w 2488808"/>
              <a:gd name="connsiteY2" fmla="*/ 0 h 1093130"/>
              <a:gd name="connsiteX3" fmla="*/ 2488808 w 2488808"/>
              <a:gd name="connsiteY3" fmla="*/ 109313 h 1093130"/>
              <a:gd name="connsiteX4" fmla="*/ 2488808 w 2488808"/>
              <a:gd name="connsiteY4" fmla="*/ 983817 h 1093130"/>
              <a:gd name="connsiteX5" fmla="*/ 2379495 w 2488808"/>
              <a:gd name="connsiteY5" fmla="*/ 1093130 h 1093130"/>
              <a:gd name="connsiteX6" fmla="*/ 109313 w 2488808"/>
              <a:gd name="connsiteY6" fmla="*/ 1093130 h 1093130"/>
              <a:gd name="connsiteX7" fmla="*/ 0 w 2488808"/>
              <a:gd name="connsiteY7" fmla="*/ 983817 h 1093130"/>
              <a:gd name="connsiteX8" fmla="*/ 0 w 2488808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808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2379495" y="0"/>
                </a:lnTo>
                <a:cubicBezTo>
                  <a:pt x="2439867" y="0"/>
                  <a:pt x="2488808" y="48941"/>
                  <a:pt x="2488808" y="109313"/>
                </a:cubicBezTo>
                <a:lnTo>
                  <a:pt x="2488808" y="983817"/>
                </a:lnTo>
                <a:cubicBezTo>
                  <a:pt x="2488808" y="1044189"/>
                  <a:pt x="2439867" y="1093130"/>
                  <a:pt x="2379495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977" tIns="92977" rIns="92977" bIns="9297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b="1" kern="1200" dirty="0">
                <a:solidFill>
                  <a:schemeClr val="accent4">
                    <a:lumMod val="50000"/>
                  </a:schemeClr>
                </a:solidFill>
              </a:rPr>
              <a:t>RELACIONES INTERPERSONALES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xmlns="" id="{FFADEA50-B5F5-76CE-55A2-172E723801A8}"/>
              </a:ext>
            </a:extLst>
          </p:cNvPr>
          <p:cNvSpPr/>
          <p:nvPr/>
        </p:nvSpPr>
        <p:spPr>
          <a:xfrm>
            <a:off x="459611" y="3220207"/>
            <a:ext cx="1721465" cy="10931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B3D5F447-93D6-2D37-CA4D-B5579179F853}"/>
              </a:ext>
            </a:extLst>
          </p:cNvPr>
          <p:cNvSpPr/>
          <p:nvPr/>
        </p:nvSpPr>
        <p:spPr>
          <a:xfrm>
            <a:off x="650884" y="3401917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927" tIns="73927" rIns="73927" bIns="7392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100" b="1" kern="1200" dirty="0">
                <a:solidFill>
                  <a:schemeClr val="accent6">
                    <a:lumMod val="50000"/>
                  </a:schemeClr>
                </a:solidFill>
              </a:rPr>
              <a:t>LAS RELACIONES SENTIMENTALES Y SEXUALES CON MENORES ESTÁN PROHIBIDAS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xmlns="" id="{6770DB1D-588A-B9A3-10E5-F72890EDB11C}"/>
              </a:ext>
            </a:extLst>
          </p:cNvPr>
          <p:cNvSpPr/>
          <p:nvPr/>
        </p:nvSpPr>
        <p:spPr>
          <a:xfrm>
            <a:off x="2563623" y="3220207"/>
            <a:ext cx="1721465" cy="10931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C2CB1B40-FBFE-FFA5-37F0-D0EC3BFB3045}"/>
              </a:ext>
            </a:extLst>
          </p:cNvPr>
          <p:cNvSpPr/>
          <p:nvPr/>
        </p:nvSpPr>
        <p:spPr>
          <a:xfrm>
            <a:off x="2754897" y="3401917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927" tIns="73927" rIns="73927" bIns="7392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b="1" kern="1200" dirty="0">
                <a:solidFill>
                  <a:schemeClr val="accent6">
                    <a:lumMod val="50000"/>
                  </a:schemeClr>
                </a:solidFill>
              </a:rPr>
              <a:t>UN MENOR NUNCA ES RESPONSABLE DE UN ABUSO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47F4BAF5-1D0C-2DA6-934A-C444D2438B3C}"/>
              </a:ext>
            </a:extLst>
          </p:cNvPr>
          <p:cNvSpPr/>
          <p:nvPr/>
        </p:nvSpPr>
        <p:spPr>
          <a:xfrm>
            <a:off x="4667636" y="3220207"/>
            <a:ext cx="1721465" cy="10931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96D4AC8E-4FF8-8EEC-0113-878B02C5D15E}"/>
              </a:ext>
            </a:extLst>
          </p:cNvPr>
          <p:cNvSpPr/>
          <p:nvPr/>
        </p:nvSpPr>
        <p:spPr>
          <a:xfrm>
            <a:off x="4858910" y="3401917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927" tIns="73927" rIns="73927" bIns="7392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100" b="1" kern="1200" dirty="0">
                <a:solidFill>
                  <a:schemeClr val="accent6">
                    <a:lumMod val="50000"/>
                  </a:schemeClr>
                </a:solidFill>
              </a:rPr>
              <a:t>SER DISCRETOS Y PRUDENTES EN LAS RELACIONES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xmlns="" id="{2B0C82BF-755F-4A8A-13ED-A97F4F67AFE2}"/>
              </a:ext>
            </a:extLst>
          </p:cNvPr>
          <p:cNvSpPr/>
          <p:nvPr/>
        </p:nvSpPr>
        <p:spPr>
          <a:xfrm>
            <a:off x="2563623" y="4813997"/>
            <a:ext cx="1721465" cy="10931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xmlns="" id="{0C00ED70-BD3C-93BA-0F61-062A79CFF487}"/>
              </a:ext>
            </a:extLst>
          </p:cNvPr>
          <p:cNvSpPr/>
          <p:nvPr/>
        </p:nvSpPr>
        <p:spPr>
          <a:xfrm>
            <a:off x="2754897" y="4995707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927" tIns="73927" rIns="73927" bIns="7392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100" b="1" kern="1200" dirty="0">
                <a:solidFill>
                  <a:schemeClr val="accent1">
                    <a:lumMod val="50000"/>
                  </a:schemeClr>
                </a:solidFill>
              </a:rPr>
              <a:t>NO PEDIR GUARDAR SECRETO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A813D2A7-67C2-6D67-F6C9-3FDE702E50A5}"/>
              </a:ext>
            </a:extLst>
          </p:cNvPr>
          <p:cNvSpPr/>
          <p:nvPr/>
        </p:nvSpPr>
        <p:spPr>
          <a:xfrm>
            <a:off x="4667636" y="4813997"/>
            <a:ext cx="1721465" cy="10931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822B0F2B-18F4-5ED1-3054-183B431CEB4E}"/>
              </a:ext>
            </a:extLst>
          </p:cNvPr>
          <p:cNvSpPr/>
          <p:nvPr/>
        </p:nvSpPr>
        <p:spPr>
          <a:xfrm>
            <a:off x="4858910" y="4995707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927" tIns="73927" rIns="73927" bIns="7392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100" b="1" kern="1200" dirty="0">
                <a:solidFill>
                  <a:schemeClr val="accent1">
                    <a:lumMod val="50000"/>
                  </a:schemeClr>
                </a:solidFill>
              </a:rPr>
              <a:t>GUARDAR RESERVA DE LA VIDA ÍNTMA DE ADULTOS Y MENORES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xmlns="" id="{CC98E922-5714-2633-82A4-51BC9ABDE2FC}"/>
              </a:ext>
            </a:extLst>
          </p:cNvPr>
          <p:cNvSpPr/>
          <p:nvPr/>
        </p:nvSpPr>
        <p:spPr>
          <a:xfrm>
            <a:off x="6771649" y="4813997"/>
            <a:ext cx="1721465" cy="109313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xmlns="" id="{BF727A59-69A8-DA3B-2B27-2BFAD611C49E}"/>
              </a:ext>
            </a:extLst>
          </p:cNvPr>
          <p:cNvSpPr/>
          <p:nvPr/>
        </p:nvSpPr>
        <p:spPr>
          <a:xfrm>
            <a:off x="6962923" y="4995707"/>
            <a:ext cx="1721465" cy="1093130"/>
          </a:xfrm>
          <a:custGeom>
            <a:avLst/>
            <a:gdLst>
              <a:gd name="connsiteX0" fmla="*/ 0 w 1721465"/>
              <a:gd name="connsiteY0" fmla="*/ 109313 h 1093130"/>
              <a:gd name="connsiteX1" fmla="*/ 109313 w 1721465"/>
              <a:gd name="connsiteY1" fmla="*/ 0 h 1093130"/>
              <a:gd name="connsiteX2" fmla="*/ 1612152 w 1721465"/>
              <a:gd name="connsiteY2" fmla="*/ 0 h 1093130"/>
              <a:gd name="connsiteX3" fmla="*/ 1721465 w 1721465"/>
              <a:gd name="connsiteY3" fmla="*/ 109313 h 1093130"/>
              <a:gd name="connsiteX4" fmla="*/ 1721465 w 1721465"/>
              <a:gd name="connsiteY4" fmla="*/ 983817 h 1093130"/>
              <a:gd name="connsiteX5" fmla="*/ 1612152 w 1721465"/>
              <a:gd name="connsiteY5" fmla="*/ 1093130 h 1093130"/>
              <a:gd name="connsiteX6" fmla="*/ 109313 w 1721465"/>
              <a:gd name="connsiteY6" fmla="*/ 1093130 h 1093130"/>
              <a:gd name="connsiteX7" fmla="*/ 0 w 1721465"/>
              <a:gd name="connsiteY7" fmla="*/ 983817 h 1093130"/>
              <a:gd name="connsiteX8" fmla="*/ 0 w 1721465"/>
              <a:gd name="connsiteY8" fmla="*/ 109313 h 109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1465" h="1093130">
                <a:moveTo>
                  <a:pt x="0" y="109313"/>
                </a:moveTo>
                <a:cubicBezTo>
                  <a:pt x="0" y="48941"/>
                  <a:pt x="48941" y="0"/>
                  <a:pt x="109313" y="0"/>
                </a:cubicBezTo>
                <a:lnTo>
                  <a:pt x="1612152" y="0"/>
                </a:lnTo>
                <a:cubicBezTo>
                  <a:pt x="1672524" y="0"/>
                  <a:pt x="1721465" y="48941"/>
                  <a:pt x="1721465" y="109313"/>
                </a:cubicBezTo>
                <a:lnTo>
                  <a:pt x="1721465" y="983817"/>
                </a:lnTo>
                <a:cubicBezTo>
                  <a:pt x="1721465" y="1044189"/>
                  <a:pt x="1672524" y="1093130"/>
                  <a:pt x="1612152" y="1093130"/>
                </a:cubicBezTo>
                <a:lnTo>
                  <a:pt x="109313" y="1093130"/>
                </a:lnTo>
                <a:cubicBezTo>
                  <a:pt x="48941" y="1093130"/>
                  <a:pt x="0" y="1044189"/>
                  <a:pt x="0" y="983817"/>
                </a:cubicBezTo>
                <a:lnTo>
                  <a:pt x="0" y="10931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927" tIns="73927" rIns="73927" bIns="7392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100" b="1" kern="1200" dirty="0">
                <a:solidFill>
                  <a:schemeClr val="accent1">
                    <a:lumMod val="50000"/>
                  </a:schemeClr>
                </a:solidFill>
              </a:rPr>
              <a:t>LAS CONVERSACIONES O COMENTARIOS DE CARÁCTER MORBOSO O INDECENTE, SE CORTARÁN DE INMEDIATO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714DDA24-B3E0-C2A4-E16C-3780061EE498}"/>
              </a:ext>
            </a:extLst>
          </p:cNvPr>
          <p:cNvGrpSpPr/>
          <p:nvPr/>
        </p:nvGrpSpPr>
        <p:grpSpPr>
          <a:xfrm>
            <a:off x="368575" y="392431"/>
            <a:ext cx="2128861" cy="1052276"/>
            <a:chOff x="655446" y="494054"/>
            <a:chExt cx="2128861" cy="1052276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xmlns="" id="{864D3B70-9E99-FCF2-9ABF-CEC7687A371A}"/>
                </a:ext>
              </a:extLst>
            </p:cNvPr>
            <p:cNvSpPr/>
            <p:nvPr/>
          </p:nvSpPr>
          <p:spPr>
            <a:xfrm>
              <a:off x="655446" y="1179220"/>
              <a:ext cx="2128861" cy="367110"/>
            </a:xfrm>
            <a:prstGeom prst="roundRect">
              <a:avLst/>
            </a:prstGeom>
            <a:solidFill>
              <a:srgbClr val="FC3A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000" dirty="0">
                  <a:latin typeface="Brush Script MT" panose="020F0502020204030204" pitchFamily="34" charset="0"/>
                </a:rPr>
                <a:t>Prevención</a:t>
              </a:r>
              <a:r>
                <a:rPr lang="es-419" sz="1350" dirty="0">
                  <a:latin typeface="Brush Script MT" panose="020F0502020204030204" pitchFamily="34" charset="0"/>
                </a:rPr>
                <a:t> </a:t>
              </a:r>
              <a:endParaRPr lang="es-US" sz="1350" dirty="0">
                <a:latin typeface="Brush Script MT" panose="020F0502020204030204" pitchFamily="34" charset="0"/>
              </a:endParaRP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AED3859A-3DDF-C5DE-DBB4-6BADF6B4B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22" y="494054"/>
              <a:ext cx="1464695" cy="68516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7"/>
            <a:ext cx="3136526" cy="96165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AUDIOVISUALES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02014FD3-AB45-8C4B-612F-8AF0E52A0053}"/>
              </a:ext>
            </a:extLst>
          </p:cNvPr>
          <p:cNvSpPr/>
          <p:nvPr/>
        </p:nvSpPr>
        <p:spPr>
          <a:xfrm>
            <a:off x="3337559" y="3297436"/>
            <a:ext cx="2468880" cy="1131490"/>
          </a:xfrm>
          <a:custGeom>
            <a:avLst/>
            <a:gdLst>
              <a:gd name="connsiteX0" fmla="*/ 0 w 2468880"/>
              <a:gd name="connsiteY0" fmla="*/ 188585 h 1131490"/>
              <a:gd name="connsiteX1" fmla="*/ 188585 w 2468880"/>
              <a:gd name="connsiteY1" fmla="*/ 0 h 1131490"/>
              <a:gd name="connsiteX2" fmla="*/ 2280295 w 2468880"/>
              <a:gd name="connsiteY2" fmla="*/ 0 h 1131490"/>
              <a:gd name="connsiteX3" fmla="*/ 2468880 w 2468880"/>
              <a:gd name="connsiteY3" fmla="*/ 188585 h 1131490"/>
              <a:gd name="connsiteX4" fmla="*/ 2468880 w 2468880"/>
              <a:gd name="connsiteY4" fmla="*/ 942905 h 1131490"/>
              <a:gd name="connsiteX5" fmla="*/ 2280295 w 2468880"/>
              <a:gd name="connsiteY5" fmla="*/ 1131490 h 1131490"/>
              <a:gd name="connsiteX6" fmla="*/ 188585 w 2468880"/>
              <a:gd name="connsiteY6" fmla="*/ 1131490 h 1131490"/>
              <a:gd name="connsiteX7" fmla="*/ 0 w 2468880"/>
              <a:gd name="connsiteY7" fmla="*/ 942905 h 1131490"/>
              <a:gd name="connsiteX8" fmla="*/ 0 w 2468880"/>
              <a:gd name="connsiteY8" fmla="*/ 188585 h 113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880" h="1131490">
                <a:moveTo>
                  <a:pt x="0" y="188585"/>
                </a:moveTo>
                <a:cubicBezTo>
                  <a:pt x="0" y="84432"/>
                  <a:pt x="84432" y="0"/>
                  <a:pt x="188585" y="0"/>
                </a:cubicBezTo>
                <a:lnTo>
                  <a:pt x="2280295" y="0"/>
                </a:lnTo>
                <a:cubicBezTo>
                  <a:pt x="2384448" y="0"/>
                  <a:pt x="2468880" y="84432"/>
                  <a:pt x="2468880" y="188585"/>
                </a:cubicBezTo>
                <a:lnTo>
                  <a:pt x="2468880" y="942905"/>
                </a:lnTo>
                <a:cubicBezTo>
                  <a:pt x="2468880" y="1047058"/>
                  <a:pt x="2384448" y="1131490"/>
                  <a:pt x="2280295" y="1131490"/>
                </a:cubicBezTo>
                <a:lnTo>
                  <a:pt x="188585" y="1131490"/>
                </a:lnTo>
                <a:cubicBezTo>
                  <a:pt x="84432" y="1131490"/>
                  <a:pt x="0" y="1047058"/>
                  <a:pt x="0" y="942905"/>
                </a:cubicBezTo>
                <a:lnTo>
                  <a:pt x="0" y="18858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675" tIns="146675" rIns="146675" bIns="14667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2400" kern="120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29CFF9C6-288E-AE94-1A8A-76B57819BEC6}"/>
              </a:ext>
            </a:extLst>
          </p:cNvPr>
          <p:cNvGrpSpPr/>
          <p:nvPr/>
        </p:nvGrpSpPr>
        <p:grpSpPr>
          <a:xfrm>
            <a:off x="457199" y="1921360"/>
            <a:ext cx="8229601" cy="4525963"/>
            <a:chOff x="457199" y="1600200"/>
            <a:chExt cx="8229601" cy="4525963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CDC58C0E-84BB-5176-40DE-BBB48A1D48C4}"/>
                </a:ext>
              </a:extLst>
            </p:cNvPr>
            <p:cNvSpPr/>
            <p:nvPr/>
          </p:nvSpPr>
          <p:spPr>
            <a:xfrm>
              <a:off x="457199" y="1600200"/>
              <a:ext cx="4114801" cy="2262982"/>
            </a:xfrm>
            <a:custGeom>
              <a:avLst/>
              <a:gdLst>
                <a:gd name="connsiteX0" fmla="*/ 0 w 2262981"/>
                <a:gd name="connsiteY0" fmla="*/ 0 h 4114800"/>
                <a:gd name="connsiteX1" fmla="*/ 1885810 w 2262981"/>
                <a:gd name="connsiteY1" fmla="*/ 0 h 4114800"/>
                <a:gd name="connsiteX2" fmla="*/ 2262981 w 2262981"/>
                <a:gd name="connsiteY2" fmla="*/ 377171 h 4114800"/>
                <a:gd name="connsiteX3" fmla="*/ 2262981 w 2262981"/>
                <a:gd name="connsiteY3" fmla="*/ 4114800 h 4114800"/>
                <a:gd name="connsiteX4" fmla="*/ 0 w 2262981"/>
                <a:gd name="connsiteY4" fmla="*/ 4114800 h 4114800"/>
                <a:gd name="connsiteX5" fmla="*/ 0 w 2262981"/>
                <a:gd name="connsiteY5" fmla="*/ 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2981" h="4114800">
                  <a:moveTo>
                    <a:pt x="0" y="4114799"/>
                  </a:moveTo>
                  <a:lnTo>
                    <a:pt x="0" y="685814"/>
                  </a:lnTo>
                  <a:cubicBezTo>
                    <a:pt x="0" y="307050"/>
                    <a:pt x="92869" y="1"/>
                    <a:pt x="207430" y="1"/>
                  </a:cubicBezTo>
                  <a:lnTo>
                    <a:pt x="2262981" y="1"/>
                  </a:lnTo>
                  <a:lnTo>
                    <a:pt x="2262981" y="4114799"/>
                  </a:lnTo>
                  <a:lnTo>
                    <a:pt x="0" y="4114799"/>
                  </a:lnTo>
                  <a:close/>
                </a:path>
              </a:pathLst>
            </a:custGeom>
            <a:solidFill>
              <a:srgbClr val="B5D8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9" rIns="170689" bIns="73643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/>
                <a:t>INFORMAR A LOS PADRES O TUTORES LEGALES DE LA TOMA DE IMÁGENES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637AFF33-0295-2497-71B3-0A3DBE4E9F79}"/>
                </a:ext>
              </a:extLst>
            </p:cNvPr>
            <p:cNvSpPr/>
            <p:nvPr/>
          </p:nvSpPr>
          <p:spPr>
            <a:xfrm>
              <a:off x="4572000" y="1600200"/>
              <a:ext cx="4114800" cy="2262981"/>
            </a:xfrm>
            <a:custGeom>
              <a:avLst/>
              <a:gdLst>
                <a:gd name="connsiteX0" fmla="*/ 0 w 4114800"/>
                <a:gd name="connsiteY0" fmla="*/ 0 h 2262981"/>
                <a:gd name="connsiteX1" fmla="*/ 3737629 w 4114800"/>
                <a:gd name="connsiteY1" fmla="*/ 0 h 2262981"/>
                <a:gd name="connsiteX2" fmla="*/ 4114800 w 4114800"/>
                <a:gd name="connsiteY2" fmla="*/ 377171 h 2262981"/>
                <a:gd name="connsiteX3" fmla="*/ 4114800 w 4114800"/>
                <a:gd name="connsiteY3" fmla="*/ 2262981 h 2262981"/>
                <a:gd name="connsiteX4" fmla="*/ 0 w 4114800"/>
                <a:gd name="connsiteY4" fmla="*/ 2262981 h 2262981"/>
                <a:gd name="connsiteX5" fmla="*/ 0 w 4114800"/>
                <a:gd name="connsiteY5" fmla="*/ 0 h 22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800" h="2262981">
                  <a:moveTo>
                    <a:pt x="0" y="0"/>
                  </a:moveTo>
                  <a:lnTo>
                    <a:pt x="3737629" y="0"/>
                  </a:lnTo>
                  <a:cubicBezTo>
                    <a:pt x="3945935" y="0"/>
                    <a:pt x="4114800" y="168865"/>
                    <a:pt x="4114800" y="377171"/>
                  </a:cubicBezTo>
                  <a:lnTo>
                    <a:pt x="4114800" y="2262981"/>
                  </a:lnTo>
                  <a:lnTo>
                    <a:pt x="0" y="2262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73643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/>
                <a:t>PROHIBIDA A DIFUSIÓN SIN CONSENTIMIENTO EXPRESO</a:t>
              </a: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xmlns="" id="{0DF30F60-AD54-DAAD-AEFC-9A2974970B88}"/>
                </a:ext>
              </a:extLst>
            </p:cNvPr>
            <p:cNvSpPr/>
            <p:nvPr/>
          </p:nvSpPr>
          <p:spPr>
            <a:xfrm>
              <a:off x="457200" y="3863180"/>
              <a:ext cx="4114800" cy="2262982"/>
            </a:xfrm>
            <a:custGeom>
              <a:avLst/>
              <a:gdLst>
                <a:gd name="connsiteX0" fmla="*/ 0 w 4114800"/>
                <a:gd name="connsiteY0" fmla="*/ 0 h 2262981"/>
                <a:gd name="connsiteX1" fmla="*/ 3737629 w 4114800"/>
                <a:gd name="connsiteY1" fmla="*/ 0 h 2262981"/>
                <a:gd name="connsiteX2" fmla="*/ 4114800 w 4114800"/>
                <a:gd name="connsiteY2" fmla="*/ 377171 h 2262981"/>
                <a:gd name="connsiteX3" fmla="*/ 4114800 w 4114800"/>
                <a:gd name="connsiteY3" fmla="*/ 2262981 h 2262981"/>
                <a:gd name="connsiteX4" fmla="*/ 0 w 4114800"/>
                <a:gd name="connsiteY4" fmla="*/ 2262981 h 2262981"/>
                <a:gd name="connsiteX5" fmla="*/ 0 w 4114800"/>
                <a:gd name="connsiteY5" fmla="*/ 0 h 22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800" h="2262981">
                  <a:moveTo>
                    <a:pt x="4114800" y="2262981"/>
                  </a:moveTo>
                  <a:lnTo>
                    <a:pt x="377171" y="2262981"/>
                  </a:lnTo>
                  <a:cubicBezTo>
                    <a:pt x="168865" y="2262981"/>
                    <a:pt x="0" y="2094116"/>
                    <a:pt x="0" y="1885810"/>
                  </a:cubicBezTo>
                  <a:lnTo>
                    <a:pt x="0" y="0"/>
                  </a:lnTo>
                  <a:lnTo>
                    <a:pt x="4114800" y="0"/>
                  </a:lnTo>
                  <a:lnTo>
                    <a:pt x="4114800" y="2262981"/>
                  </a:lnTo>
                  <a:close/>
                </a:path>
              </a:pathLst>
            </a:custGeom>
            <a:solidFill>
              <a:srgbClr val="7AB8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736434" rIns="170688" bIns="1706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/>
                <a:t>NO TOMAR IMÁGENES CUANDO LOS MENORES ESTÉN EN TRAJE DE BAÑO</a:t>
              </a: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xmlns="" id="{79012030-7B67-1F5F-A25C-639FBCA26A78}"/>
                </a:ext>
              </a:extLst>
            </p:cNvPr>
            <p:cNvSpPr/>
            <p:nvPr/>
          </p:nvSpPr>
          <p:spPr>
            <a:xfrm>
              <a:off x="4571999" y="3863181"/>
              <a:ext cx="4114801" cy="2262982"/>
            </a:xfrm>
            <a:custGeom>
              <a:avLst/>
              <a:gdLst>
                <a:gd name="connsiteX0" fmla="*/ 0 w 2262981"/>
                <a:gd name="connsiteY0" fmla="*/ 0 h 4114800"/>
                <a:gd name="connsiteX1" fmla="*/ 1885810 w 2262981"/>
                <a:gd name="connsiteY1" fmla="*/ 0 h 4114800"/>
                <a:gd name="connsiteX2" fmla="*/ 2262981 w 2262981"/>
                <a:gd name="connsiteY2" fmla="*/ 377171 h 4114800"/>
                <a:gd name="connsiteX3" fmla="*/ 2262981 w 2262981"/>
                <a:gd name="connsiteY3" fmla="*/ 4114800 h 4114800"/>
                <a:gd name="connsiteX4" fmla="*/ 0 w 2262981"/>
                <a:gd name="connsiteY4" fmla="*/ 4114800 h 4114800"/>
                <a:gd name="connsiteX5" fmla="*/ 0 w 2262981"/>
                <a:gd name="connsiteY5" fmla="*/ 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2981" h="4114800">
                  <a:moveTo>
                    <a:pt x="2262981" y="1"/>
                  </a:moveTo>
                  <a:lnTo>
                    <a:pt x="2262981" y="3428986"/>
                  </a:lnTo>
                  <a:cubicBezTo>
                    <a:pt x="2262981" y="3807750"/>
                    <a:pt x="2170112" y="4114799"/>
                    <a:pt x="2055551" y="4114799"/>
                  </a:cubicBezTo>
                  <a:lnTo>
                    <a:pt x="0" y="4114799"/>
                  </a:lnTo>
                  <a:lnTo>
                    <a:pt x="0" y="1"/>
                  </a:lnTo>
                  <a:lnTo>
                    <a:pt x="2262981" y="1"/>
                  </a:lnTo>
                  <a:close/>
                </a:path>
              </a:pathLst>
            </a:custGeom>
            <a:solidFill>
              <a:srgbClr val="649B3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736433" rIns="170689" bIns="170689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/>
                <a:t>NO HACER TOMAS PRIVADAS DE IMÁGENES EN ACTIVIDADES PASTORALES O FORMATIVAS</a:t>
              </a:r>
            </a:p>
          </p:txBody>
        </p:sp>
        <p:pic>
          <p:nvPicPr>
            <p:cNvPr id="5" name="4 Imagen" descr="istockphoto-1171406334-612x61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6116" y="3143248"/>
              <a:ext cx="2571768" cy="1316736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54A8E492-9D1E-AA22-2A52-D80B7E5ED919}"/>
              </a:ext>
            </a:extLst>
          </p:cNvPr>
          <p:cNvGrpSpPr/>
          <p:nvPr/>
        </p:nvGrpSpPr>
        <p:grpSpPr>
          <a:xfrm>
            <a:off x="6629399" y="410677"/>
            <a:ext cx="2128861" cy="1052276"/>
            <a:chOff x="655446" y="494054"/>
            <a:chExt cx="2128861" cy="1052276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xmlns="" id="{77AF7DD0-5831-246A-7A92-001BECA662A6}"/>
                </a:ext>
              </a:extLst>
            </p:cNvPr>
            <p:cNvSpPr/>
            <p:nvPr/>
          </p:nvSpPr>
          <p:spPr>
            <a:xfrm>
              <a:off x="655446" y="1179220"/>
              <a:ext cx="2128861" cy="367110"/>
            </a:xfrm>
            <a:prstGeom prst="roundRect">
              <a:avLst/>
            </a:prstGeom>
            <a:solidFill>
              <a:srgbClr val="FC3A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000" dirty="0">
                  <a:latin typeface="Brush Script MT" panose="020F0502020204030204" pitchFamily="34" charset="0"/>
                </a:rPr>
                <a:t>Prevención</a:t>
              </a:r>
              <a:r>
                <a:rPr lang="es-419" sz="1350" dirty="0">
                  <a:latin typeface="Brush Script MT" panose="020F0502020204030204" pitchFamily="34" charset="0"/>
                </a:rPr>
                <a:t> </a:t>
              </a:r>
              <a:endParaRPr lang="es-US" sz="1350" dirty="0">
                <a:latin typeface="Brush Script MT" panose="020F0502020204030204" pitchFamily="34" charset="0"/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27BD3D6A-6549-6EEA-89EC-16A131ACB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22" y="494054"/>
              <a:ext cx="1464695" cy="68516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5">
            <a:extLst>
              <a:ext uri="{FF2B5EF4-FFF2-40B4-BE49-F238E27FC236}">
                <a16:creationId xmlns:a16="http://schemas.microsoft.com/office/drawing/2014/main" xmlns="" id="{DD41A5E3-13B6-7166-A45D-A9CE2870F3FE}"/>
              </a:ext>
            </a:extLst>
          </p:cNvPr>
          <p:cNvSpPr/>
          <p:nvPr/>
        </p:nvSpPr>
        <p:spPr>
          <a:xfrm>
            <a:off x="432681" y="3028883"/>
            <a:ext cx="2163534" cy="1081767"/>
          </a:xfrm>
          <a:custGeom>
            <a:avLst/>
            <a:gdLst>
              <a:gd name="connsiteX0" fmla="*/ 0 w 2163534"/>
              <a:gd name="connsiteY0" fmla="*/ 108177 h 1081767"/>
              <a:gd name="connsiteX1" fmla="*/ 108177 w 2163534"/>
              <a:gd name="connsiteY1" fmla="*/ 0 h 1081767"/>
              <a:gd name="connsiteX2" fmla="*/ 2055357 w 2163534"/>
              <a:gd name="connsiteY2" fmla="*/ 0 h 1081767"/>
              <a:gd name="connsiteX3" fmla="*/ 2163534 w 2163534"/>
              <a:gd name="connsiteY3" fmla="*/ 108177 h 1081767"/>
              <a:gd name="connsiteX4" fmla="*/ 2163534 w 2163534"/>
              <a:gd name="connsiteY4" fmla="*/ 973590 h 1081767"/>
              <a:gd name="connsiteX5" fmla="*/ 2055357 w 2163534"/>
              <a:gd name="connsiteY5" fmla="*/ 1081767 h 1081767"/>
              <a:gd name="connsiteX6" fmla="*/ 108177 w 2163534"/>
              <a:gd name="connsiteY6" fmla="*/ 1081767 h 1081767"/>
              <a:gd name="connsiteX7" fmla="*/ 0 w 2163534"/>
              <a:gd name="connsiteY7" fmla="*/ 973590 h 1081767"/>
              <a:gd name="connsiteX8" fmla="*/ 0 w 2163534"/>
              <a:gd name="connsiteY8" fmla="*/ 108177 h 108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534" h="1081767">
                <a:moveTo>
                  <a:pt x="0" y="108177"/>
                </a:moveTo>
                <a:cubicBezTo>
                  <a:pt x="0" y="48432"/>
                  <a:pt x="48432" y="0"/>
                  <a:pt x="108177" y="0"/>
                </a:cubicBezTo>
                <a:lnTo>
                  <a:pt x="2055357" y="0"/>
                </a:lnTo>
                <a:cubicBezTo>
                  <a:pt x="2115102" y="0"/>
                  <a:pt x="2163534" y="48432"/>
                  <a:pt x="2163534" y="108177"/>
                </a:cubicBezTo>
                <a:lnTo>
                  <a:pt x="2163534" y="973590"/>
                </a:lnTo>
                <a:cubicBezTo>
                  <a:pt x="2163534" y="1033335"/>
                  <a:pt x="2115102" y="1081767"/>
                  <a:pt x="2055357" y="1081767"/>
                </a:cubicBezTo>
                <a:lnTo>
                  <a:pt x="108177" y="1081767"/>
                </a:lnTo>
                <a:cubicBezTo>
                  <a:pt x="48432" y="1081767"/>
                  <a:pt x="0" y="1033335"/>
                  <a:pt x="0" y="973590"/>
                </a:cubicBezTo>
                <a:lnTo>
                  <a:pt x="0" y="1081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114" tIns="43114" rIns="43114" bIns="4311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b="1" kern="1200" dirty="0">
                <a:solidFill>
                  <a:schemeClr val="accent3">
                    <a:lumMod val="50000"/>
                  </a:schemeClr>
                </a:solidFill>
              </a:rPr>
              <a:t>COMUNICACIÓN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DCBB8560-F368-4A0F-CB9D-DFF65FC5BE93}"/>
              </a:ext>
            </a:extLst>
          </p:cNvPr>
          <p:cNvSpPr/>
          <p:nvPr/>
        </p:nvSpPr>
        <p:spPr>
          <a:xfrm rot="19457599">
            <a:off x="2496042" y="3237248"/>
            <a:ext cx="1065760" cy="43022"/>
          </a:xfrm>
          <a:custGeom>
            <a:avLst/>
            <a:gdLst>
              <a:gd name="connsiteX0" fmla="*/ 0 w 1065760"/>
              <a:gd name="connsiteY0" fmla="*/ 21511 h 43022"/>
              <a:gd name="connsiteX1" fmla="*/ 1065760 w 1065760"/>
              <a:gd name="connsiteY1" fmla="*/ 21511 h 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5760" h="43022">
                <a:moveTo>
                  <a:pt x="0" y="21511"/>
                </a:moveTo>
                <a:lnTo>
                  <a:pt x="1065760" y="21511"/>
                </a:lnTo>
              </a:path>
            </a:pathLst>
          </a:custGeom>
          <a:noFill/>
          <a:ln w="28575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8935" tIns="-5134" rIns="518936" bIns="-513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500" kern="120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F0AB606B-7481-4B25-0D8B-640182110010}"/>
              </a:ext>
            </a:extLst>
          </p:cNvPr>
          <p:cNvSpPr/>
          <p:nvPr/>
        </p:nvSpPr>
        <p:spPr>
          <a:xfrm>
            <a:off x="3461628" y="2406867"/>
            <a:ext cx="2163534" cy="1081767"/>
          </a:xfrm>
          <a:custGeom>
            <a:avLst/>
            <a:gdLst>
              <a:gd name="connsiteX0" fmla="*/ 0 w 2163534"/>
              <a:gd name="connsiteY0" fmla="*/ 108177 h 1081767"/>
              <a:gd name="connsiteX1" fmla="*/ 108177 w 2163534"/>
              <a:gd name="connsiteY1" fmla="*/ 0 h 1081767"/>
              <a:gd name="connsiteX2" fmla="*/ 2055357 w 2163534"/>
              <a:gd name="connsiteY2" fmla="*/ 0 h 1081767"/>
              <a:gd name="connsiteX3" fmla="*/ 2163534 w 2163534"/>
              <a:gd name="connsiteY3" fmla="*/ 108177 h 1081767"/>
              <a:gd name="connsiteX4" fmla="*/ 2163534 w 2163534"/>
              <a:gd name="connsiteY4" fmla="*/ 973590 h 1081767"/>
              <a:gd name="connsiteX5" fmla="*/ 2055357 w 2163534"/>
              <a:gd name="connsiteY5" fmla="*/ 1081767 h 1081767"/>
              <a:gd name="connsiteX6" fmla="*/ 108177 w 2163534"/>
              <a:gd name="connsiteY6" fmla="*/ 1081767 h 1081767"/>
              <a:gd name="connsiteX7" fmla="*/ 0 w 2163534"/>
              <a:gd name="connsiteY7" fmla="*/ 973590 h 1081767"/>
              <a:gd name="connsiteX8" fmla="*/ 0 w 2163534"/>
              <a:gd name="connsiteY8" fmla="*/ 108177 h 108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534" h="1081767">
                <a:moveTo>
                  <a:pt x="0" y="108177"/>
                </a:moveTo>
                <a:cubicBezTo>
                  <a:pt x="0" y="48432"/>
                  <a:pt x="48432" y="0"/>
                  <a:pt x="108177" y="0"/>
                </a:cubicBezTo>
                <a:lnTo>
                  <a:pt x="2055357" y="0"/>
                </a:lnTo>
                <a:cubicBezTo>
                  <a:pt x="2115102" y="0"/>
                  <a:pt x="2163534" y="48432"/>
                  <a:pt x="2163534" y="108177"/>
                </a:cubicBezTo>
                <a:lnTo>
                  <a:pt x="2163534" y="973590"/>
                </a:lnTo>
                <a:cubicBezTo>
                  <a:pt x="2163534" y="1033335"/>
                  <a:pt x="2115102" y="1081767"/>
                  <a:pt x="2055357" y="1081767"/>
                </a:cubicBezTo>
                <a:lnTo>
                  <a:pt x="108177" y="1081767"/>
                </a:lnTo>
                <a:cubicBezTo>
                  <a:pt x="48432" y="1081767"/>
                  <a:pt x="0" y="1033335"/>
                  <a:pt x="0" y="973590"/>
                </a:cubicBezTo>
                <a:lnTo>
                  <a:pt x="0" y="1081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574" tIns="40574" rIns="40574" bIns="4057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tx2">
                    <a:lumMod val="50000"/>
                  </a:schemeClr>
                </a:solidFill>
              </a:rPr>
              <a:t>EL RESPONSABLE DE LA ACTIVIDAD SOLO UTILIZARÁ LOS CANALES HABILITADOS AL EFECTO PARA COMUNICARSE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6DB04F8D-5A61-7850-0361-3F954BF54A6D}"/>
              </a:ext>
            </a:extLst>
          </p:cNvPr>
          <p:cNvSpPr/>
          <p:nvPr/>
        </p:nvSpPr>
        <p:spPr>
          <a:xfrm rot="2142401">
            <a:off x="2496042" y="3859264"/>
            <a:ext cx="1065760" cy="43022"/>
          </a:xfrm>
          <a:custGeom>
            <a:avLst/>
            <a:gdLst>
              <a:gd name="connsiteX0" fmla="*/ 0 w 1065760"/>
              <a:gd name="connsiteY0" fmla="*/ 21511 h 43022"/>
              <a:gd name="connsiteX1" fmla="*/ 1065760 w 1065760"/>
              <a:gd name="connsiteY1" fmla="*/ 21511 h 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5760" h="43022">
                <a:moveTo>
                  <a:pt x="0" y="21511"/>
                </a:moveTo>
                <a:lnTo>
                  <a:pt x="1065760" y="21511"/>
                </a:lnTo>
              </a:path>
            </a:pathLst>
          </a:custGeom>
          <a:noFill/>
          <a:ln w="28575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8936" tIns="-5134" rIns="518935" bIns="-513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500" kern="120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F8D1B7CA-E52E-36C5-77AA-8E555A16CDA5}"/>
              </a:ext>
            </a:extLst>
          </p:cNvPr>
          <p:cNvSpPr/>
          <p:nvPr/>
        </p:nvSpPr>
        <p:spPr>
          <a:xfrm>
            <a:off x="3461628" y="3650899"/>
            <a:ext cx="2163534" cy="1081767"/>
          </a:xfrm>
          <a:custGeom>
            <a:avLst/>
            <a:gdLst>
              <a:gd name="connsiteX0" fmla="*/ 0 w 2163534"/>
              <a:gd name="connsiteY0" fmla="*/ 108177 h 1081767"/>
              <a:gd name="connsiteX1" fmla="*/ 108177 w 2163534"/>
              <a:gd name="connsiteY1" fmla="*/ 0 h 1081767"/>
              <a:gd name="connsiteX2" fmla="*/ 2055357 w 2163534"/>
              <a:gd name="connsiteY2" fmla="*/ 0 h 1081767"/>
              <a:gd name="connsiteX3" fmla="*/ 2163534 w 2163534"/>
              <a:gd name="connsiteY3" fmla="*/ 108177 h 1081767"/>
              <a:gd name="connsiteX4" fmla="*/ 2163534 w 2163534"/>
              <a:gd name="connsiteY4" fmla="*/ 973590 h 1081767"/>
              <a:gd name="connsiteX5" fmla="*/ 2055357 w 2163534"/>
              <a:gd name="connsiteY5" fmla="*/ 1081767 h 1081767"/>
              <a:gd name="connsiteX6" fmla="*/ 108177 w 2163534"/>
              <a:gd name="connsiteY6" fmla="*/ 1081767 h 1081767"/>
              <a:gd name="connsiteX7" fmla="*/ 0 w 2163534"/>
              <a:gd name="connsiteY7" fmla="*/ 973590 h 1081767"/>
              <a:gd name="connsiteX8" fmla="*/ 0 w 2163534"/>
              <a:gd name="connsiteY8" fmla="*/ 108177 h 108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534" h="1081767">
                <a:moveTo>
                  <a:pt x="0" y="108177"/>
                </a:moveTo>
                <a:cubicBezTo>
                  <a:pt x="0" y="48432"/>
                  <a:pt x="48432" y="0"/>
                  <a:pt x="108177" y="0"/>
                </a:cubicBezTo>
                <a:lnTo>
                  <a:pt x="2055357" y="0"/>
                </a:lnTo>
                <a:cubicBezTo>
                  <a:pt x="2115102" y="0"/>
                  <a:pt x="2163534" y="48432"/>
                  <a:pt x="2163534" y="108177"/>
                </a:cubicBezTo>
                <a:lnTo>
                  <a:pt x="2163534" y="973590"/>
                </a:lnTo>
                <a:cubicBezTo>
                  <a:pt x="2163534" y="1033335"/>
                  <a:pt x="2115102" y="1081767"/>
                  <a:pt x="2055357" y="1081767"/>
                </a:cubicBezTo>
                <a:lnTo>
                  <a:pt x="108177" y="1081767"/>
                </a:lnTo>
                <a:cubicBezTo>
                  <a:pt x="48432" y="1081767"/>
                  <a:pt x="0" y="1033335"/>
                  <a:pt x="0" y="973590"/>
                </a:cubicBezTo>
                <a:lnTo>
                  <a:pt x="0" y="1081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574" tIns="40574" rIns="40574" bIns="4057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tx2">
                    <a:lumMod val="50000"/>
                  </a:schemeClr>
                </a:solidFill>
              </a:rPr>
              <a:t>GRUPOS DE WHATSAPP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102B412F-3404-34B5-4856-A5DA8470367A}"/>
              </a:ext>
            </a:extLst>
          </p:cNvPr>
          <p:cNvSpPr/>
          <p:nvPr/>
        </p:nvSpPr>
        <p:spPr>
          <a:xfrm rot="18289469">
            <a:off x="5300150" y="3548256"/>
            <a:ext cx="1515439" cy="43022"/>
          </a:xfrm>
          <a:custGeom>
            <a:avLst/>
            <a:gdLst>
              <a:gd name="connsiteX0" fmla="*/ 0 w 1515439"/>
              <a:gd name="connsiteY0" fmla="*/ 21511 h 43022"/>
              <a:gd name="connsiteX1" fmla="*/ 1515439 w 1515439"/>
              <a:gd name="connsiteY1" fmla="*/ 21511 h 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5439" h="43022">
                <a:moveTo>
                  <a:pt x="0" y="21511"/>
                </a:moveTo>
                <a:lnTo>
                  <a:pt x="1515439" y="21511"/>
                </a:lnTo>
              </a:path>
            </a:pathLst>
          </a:custGeom>
          <a:noFill/>
          <a:ln w="28575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2533" tIns="-16376" rIns="732534" bIns="-1637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500" kern="120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BF1F4888-8B89-E21B-DB50-0EF20A4BAA93}"/>
              </a:ext>
            </a:extLst>
          </p:cNvPr>
          <p:cNvSpPr/>
          <p:nvPr/>
        </p:nvSpPr>
        <p:spPr>
          <a:xfrm>
            <a:off x="6490576" y="2406867"/>
            <a:ext cx="2163534" cy="1081767"/>
          </a:xfrm>
          <a:custGeom>
            <a:avLst/>
            <a:gdLst>
              <a:gd name="connsiteX0" fmla="*/ 0 w 2163534"/>
              <a:gd name="connsiteY0" fmla="*/ 108177 h 1081767"/>
              <a:gd name="connsiteX1" fmla="*/ 108177 w 2163534"/>
              <a:gd name="connsiteY1" fmla="*/ 0 h 1081767"/>
              <a:gd name="connsiteX2" fmla="*/ 2055357 w 2163534"/>
              <a:gd name="connsiteY2" fmla="*/ 0 h 1081767"/>
              <a:gd name="connsiteX3" fmla="*/ 2163534 w 2163534"/>
              <a:gd name="connsiteY3" fmla="*/ 108177 h 1081767"/>
              <a:gd name="connsiteX4" fmla="*/ 2163534 w 2163534"/>
              <a:gd name="connsiteY4" fmla="*/ 973590 h 1081767"/>
              <a:gd name="connsiteX5" fmla="*/ 2055357 w 2163534"/>
              <a:gd name="connsiteY5" fmla="*/ 1081767 h 1081767"/>
              <a:gd name="connsiteX6" fmla="*/ 108177 w 2163534"/>
              <a:gd name="connsiteY6" fmla="*/ 1081767 h 1081767"/>
              <a:gd name="connsiteX7" fmla="*/ 0 w 2163534"/>
              <a:gd name="connsiteY7" fmla="*/ 973590 h 1081767"/>
              <a:gd name="connsiteX8" fmla="*/ 0 w 2163534"/>
              <a:gd name="connsiteY8" fmla="*/ 108177 h 108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534" h="1081767">
                <a:moveTo>
                  <a:pt x="0" y="108177"/>
                </a:moveTo>
                <a:cubicBezTo>
                  <a:pt x="0" y="48432"/>
                  <a:pt x="48432" y="0"/>
                  <a:pt x="108177" y="0"/>
                </a:cubicBezTo>
                <a:lnTo>
                  <a:pt x="2055357" y="0"/>
                </a:lnTo>
                <a:cubicBezTo>
                  <a:pt x="2115102" y="0"/>
                  <a:pt x="2163534" y="48432"/>
                  <a:pt x="2163534" y="108177"/>
                </a:cubicBezTo>
                <a:lnTo>
                  <a:pt x="2163534" y="973590"/>
                </a:lnTo>
                <a:cubicBezTo>
                  <a:pt x="2163534" y="1033335"/>
                  <a:pt x="2115102" y="1081767"/>
                  <a:pt x="2055357" y="1081767"/>
                </a:cubicBezTo>
                <a:lnTo>
                  <a:pt x="108177" y="1081767"/>
                </a:lnTo>
                <a:cubicBezTo>
                  <a:pt x="48432" y="1081767"/>
                  <a:pt x="0" y="1033335"/>
                  <a:pt x="0" y="973590"/>
                </a:cubicBezTo>
                <a:lnTo>
                  <a:pt x="0" y="1081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574" tIns="40574" rIns="40574" bIns="4057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bg1"/>
                </a:solidFill>
              </a:rPr>
              <a:t>UN ADULTO NO DEBE TENER EL TELÉFONO DE UN MENOR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F6FCA1DC-AE85-C55B-CF05-B85F5D8E4510}"/>
              </a:ext>
            </a:extLst>
          </p:cNvPr>
          <p:cNvSpPr/>
          <p:nvPr/>
        </p:nvSpPr>
        <p:spPr>
          <a:xfrm>
            <a:off x="5625163" y="4170272"/>
            <a:ext cx="865413" cy="43022"/>
          </a:xfrm>
          <a:custGeom>
            <a:avLst/>
            <a:gdLst>
              <a:gd name="connsiteX0" fmla="*/ 0 w 865413"/>
              <a:gd name="connsiteY0" fmla="*/ 21511 h 43022"/>
              <a:gd name="connsiteX1" fmla="*/ 865413 w 865413"/>
              <a:gd name="connsiteY1" fmla="*/ 21511 h 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5413" h="43022">
                <a:moveTo>
                  <a:pt x="0" y="21511"/>
                </a:moveTo>
                <a:lnTo>
                  <a:pt x="865413" y="21511"/>
                </a:lnTo>
              </a:path>
            </a:pathLst>
          </a:custGeom>
          <a:noFill/>
          <a:ln w="28575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3771" tIns="-124" rIns="423772" bIns="-12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500" kern="120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1C67E3C2-6E57-C55E-B493-B8E8272BE7ED}"/>
              </a:ext>
            </a:extLst>
          </p:cNvPr>
          <p:cNvSpPr/>
          <p:nvPr/>
        </p:nvSpPr>
        <p:spPr>
          <a:xfrm>
            <a:off x="6490576" y="3650899"/>
            <a:ext cx="2163534" cy="1081767"/>
          </a:xfrm>
          <a:custGeom>
            <a:avLst/>
            <a:gdLst>
              <a:gd name="connsiteX0" fmla="*/ 0 w 2163534"/>
              <a:gd name="connsiteY0" fmla="*/ 108177 h 1081767"/>
              <a:gd name="connsiteX1" fmla="*/ 108177 w 2163534"/>
              <a:gd name="connsiteY1" fmla="*/ 0 h 1081767"/>
              <a:gd name="connsiteX2" fmla="*/ 2055357 w 2163534"/>
              <a:gd name="connsiteY2" fmla="*/ 0 h 1081767"/>
              <a:gd name="connsiteX3" fmla="*/ 2163534 w 2163534"/>
              <a:gd name="connsiteY3" fmla="*/ 108177 h 1081767"/>
              <a:gd name="connsiteX4" fmla="*/ 2163534 w 2163534"/>
              <a:gd name="connsiteY4" fmla="*/ 973590 h 1081767"/>
              <a:gd name="connsiteX5" fmla="*/ 2055357 w 2163534"/>
              <a:gd name="connsiteY5" fmla="*/ 1081767 h 1081767"/>
              <a:gd name="connsiteX6" fmla="*/ 108177 w 2163534"/>
              <a:gd name="connsiteY6" fmla="*/ 1081767 h 1081767"/>
              <a:gd name="connsiteX7" fmla="*/ 0 w 2163534"/>
              <a:gd name="connsiteY7" fmla="*/ 973590 h 1081767"/>
              <a:gd name="connsiteX8" fmla="*/ 0 w 2163534"/>
              <a:gd name="connsiteY8" fmla="*/ 108177 h 108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534" h="1081767">
                <a:moveTo>
                  <a:pt x="0" y="108177"/>
                </a:moveTo>
                <a:cubicBezTo>
                  <a:pt x="0" y="48432"/>
                  <a:pt x="48432" y="0"/>
                  <a:pt x="108177" y="0"/>
                </a:cubicBezTo>
                <a:lnTo>
                  <a:pt x="2055357" y="0"/>
                </a:lnTo>
                <a:cubicBezTo>
                  <a:pt x="2115102" y="0"/>
                  <a:pt x="2163534" y="48432"/>
                  <a:pt x="2163534" y="108177"/>
                </a:cubicBezTo>
                <a:lnTo>
                  <a:pt x="2163534" y="973590"/>
                </a:lnTo>
                <a:cubicBezTo>
                  <a:pt x="2163534" y="1033335"/>
                  <a:pt x="2115102" y="1081767"/>
                  <a:pt x="2055357" y="1081767"/>
                </a:cubicBezTo>
                <a:lnTo>
                  <a:pt x="108177" y="1081767"/>
                </a:lnTo>
                <a:cubicBezTo>
                  <a:pt x="48432" y="1081767"/>
                  <a:pt x="0" y="1033335"/>
                  <a:pt x="0" y="973590"/>
                </a:cubicBezTo>
                <a:lnTo>
                  <a:pt x="0" y="1081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574" tIns="40574" rIns="40574" bIns="4057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bg1"/>
                </a:solidFill>
              </a:rPr>
              <a:t>EL RESPONABLE DE LAS ACTIVIDADES SIEMPRE SE COMUNICARÁ CON LOS PADRES O TUTORES LEGALES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F9FF3CA5-CF2F-9CAF-8D41-67EFD06F9848}"/>
              </a:ext>
            </a:extLst>
          </p:cNvPr>
          <p:cNvSpPr/>
          <p:nvPr/>
        </p:nvSpPr>
        <p:spPr>
          <a:xfrm rot="3310531">
            <a:off x="5300150" y="4792288"/>
            <a:ext cx="1515439" cy="43022"/>
          </a:xfrm>
          <a:custGeom>
            <a:avLst/>
            <a:gdLst>
              <a:gd name="connsiteX0" fmla="*/ 0 w 1515439"/>
              <a:gd name="connsiteY0" fmla="*/ 21511 h 43022"/>
              <a:gd name="connsiteX1" fmla="*/ 1515439 w 1515439"/>
              <a:gd name="connsiteY1" fmla="*/ 21511 h 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15439" h="43022">
                <a:moveTo>
                  <a:pt x="0" y="21511"/>
                </a:moveTo>
                <a:lnTo>
                  <a:pt x="1515439" y="21511"/>
                </a:lnTo>
              </a:path>
            </a:pathLst>
          </a:custGeom>
          <a:noFill/>
          <a:ln w="28575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2532" tIns="-16375" rIns="732535" bIns="-1637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500" kern="120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9D242A4A-1539-2F15-06D8-1A852B25C9BC}"/>
              </a:ext>
            </a:extLst>
          </p:cNvPr>
          <p:cNvSpPr/>
          <p:nvPr/>
        </p:nvSpPr>
        <p:spPr>
          <a:xfrm>
            <a:off x="6490576" y="4894932"/>
            <a:ext cx="2163534" cy="1081767"/>
          </a:xfrm>
          <a:custGeom>
            <a:avLst/>
            <a:gdLst>
              <a:gd name="connsiteX0" fmla="*/ 0 w 2163534"/>
              <a:gd name="connsiteY0" fmla="*/ 108177 h 1081767"/>
              <a:gd name="connsiteX1" fmla="*/ 108177 w 2163534"/>
              <a:gd name="connsiteY1" fmla="*/ 0 h 1081767"/>
              <a:gd name="connsiteX2" fmla="*/ 2055357 w 2163534"/>
              <a:gd name="connsiteY2" fmla="*/ 0 h 1081767"/>
              <a:gd name="connsiteX3" fmla="*/ 2163534 w 2163534"/>
              <a:gd name="connsiteY3" fmla="*/ 108177 h 1081767"/>
              <a:gd name="connsiteX4" fmla="*/ 2163534 w 2163534"/>
              <a:gd name="connsiteY4" fmla="*/ 973590 h 1081767"/>
              <a:gd name="connsiteX5" fmla="*/ 2055357 w 2163534"/>
              <a:gd name="connsiteY5" fmla="*/ 1081767 h 1081767"/>
              <a:gd name="connsiteX6" fmla="*/ 108177 w 2163534"/>
              <a:gd name="connsiteY6" fmla="*/ 1081767 h 1081767"/>
              <a:gd name="connsiteX7" fmla="*/ 0 w 2163534"/>
              <a:gd name="connsiteY7" fmla="*/ 973590 h 1081767"/>
              <a:gd name="connsiteX8" fmla="*/ 0 w 2163534"/>
              <a:gd name="connsiteY8" fmla="*/ 108177 h 108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534" h="1081767">
                <a:moveTo>
                  <a:pt x="0" y="108177"/>
                </a:moveTo>
                <a:cubicBezTo>
                  <a:pt x="0" y="48432"/>
                  <a:pt x="48432" y="0"/>
                  <a:pt x="108177" y="0"/>
                </a:cubicBezTo>
                <a:lnTo>
                  <a:pt x="2055357" y="0"/>
                </a:lnTo>
                <a:cubicBezTo>
                  <a:pt x="2115102" y="0"/>
                  <a:pt x="2163534" y="48432"/>
                  <a:pt x="2163534" y="108177"/>
                </a:cubicBezTo>
                <a:lnTo>
                  <a:pt x="2163534" y="973590"/>
                </a:lnTo>
                <a:cubicBezTo>
                  <a:pt x="2163534" y="1033335"/>
                  <a:pt x="2115102" y="1081767"/>
                  <a:pt x="2055357" y="1081767"/>
                </a:cubicBezTo>
                <a:lnTo>
                  <a:pt x="108177" y="1081767"/>
                </a:lnTo>
                <a:cubicBezTo>
                  <a:pt x="48432" y="1081767"/>
                  <a:pt x="0" y="1033335"/>
                  <a:pt x="0" y="973590"/>
                </a:cubicBezTo>
                <a:lnTo>
                  <a:pt x="0" y="1081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574" tIns="40574" rIns="40574" bIns="40574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bg1"/>
                </a:solidFill>
              </a:rPr>
              <a:t>LOS GRUPOS DE MENSAJERÍA INSTANTÁNEA SOLO SE PERMITEN ENTRE ADULTOS</a:t>
            </a:r>
          </a:p>
        </p:txBody>
      </p:sp>
      <p:pic>
        <p:nvPicPr>
          <p:cNvPr id="5" name="4 Imagen" descr="54699727-megáfono-del-diseño-del-arte-pop-y-el-megáfono-del-arte-pop-discurso-en-el-vector-de-la-m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1785926" cy="1785926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FE579161-8E4B-5330-EF30-F95032476FE2}"/>
              </a:ext>
            </a:extLst>
          </p:cNvPr>
          <p:cNvGrpSpPr/>
          <p:nvPr/>
        </p:nvGrpSpPr>
        <p:grpSpPr>
          <a:xfrm>
            <a:off x="6733517" y="355163"/>
            <a:ext cx="2128861" cy="1052276"/>
            <a:chOff x="655446" y="494054"/>
            <a:chExt cx="2128861" cy="1052276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xmlns="" id="{A125F71C-43DF-7735-5484-1218F1A96188}"/>
                </a:ext>
              </a:extLst>
            </p:cNvPr>
            <p:cNvSpPr/>
            <p:nvPr/>
          </p:nvSpPr>
          <p:spPr>
            <a:xfrm>
              <a:off x="655446" y="1179220"/>
              <a:ext cx="2128861" cy="367110"/>
            </a:xfrm>
            <a:prstGeom prst="roundRect">
              <a:avLst/>
            </a:prstGeom>
            <a:solidFill>
              <a:srgbClr val="FC3A4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000" dirty="0">
                  <a:latin typeface="Brush Script MT" panose="020F0502020204030204" pitchFamily="34" charset="0"/>
                </a:rPr>
                <a:t>Prevención</a:t>
              </a:r>
              <a:r>
                <a:rPr lang="es-419" sz="1350" dirty="0">
                  <a:latin typeface="Brush Script MT" panose="020F0502020204030204" pitchFamily="34" charset="0"/>
                </a:rPr>
                <a:t> </a:t>
              </a:r>
              <a:endParaRPr lang="es-US" sz="1350" dirty="0">
                <a:latin typeface="Brush Script MT" panose="020F0502020204030204" pitchFamily="34" charset="0"/>
              </a:endParaRP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xmlns="" id="{4211A6FF-F4EA-737E-10DF-6F6C3C191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22" y="494054"/>
              <a:ext cx="1464695" cy="68516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¿POR QUÉ ESTA GUÍA?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9026462"/>
              </p:ext>
            </p:extLst>
          </p:nvPr>
        </p:nvGraphicFramePr>
        <p:xfrm>
          <a:off x="457200" y="1622612"/>
          <a:ext cx="8229600" cy="450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C427311-EDD0-90CC-4318-249DE88BC9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918" y="1758157"/>
            <a:ext cx="8245642" cy="496759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6"/>
            <a:ext cx="5673538" cy="1325563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¿A QUÉ AYUDA LA FORMACIÓN?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606569" y="2306638"/>
            <a:ext cx="6578208" cy="3610068"/>
          </a:xfrm>
        </p:spPr>
        <p:txBody>
          <a:bodyPr>
            <a:normAutofit/>
          </a:bodyPr>
          <a:lstStyle/>
          <a:p>
            <a:pPr lvl="0"/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s-ES" sz="2400" dirty="0">
                <a:solidFill>
                  <a:schemeClr val="bg1"/>
                </a:solidFill>
              </a:rPr>
              <a:t>Fomentar una cultura de buenos tratos.</a:t>
            </a:r>
          </a:p>
          <a:p>
            <a:pPr lvl="0"/>
            <a:r>
              <a:rPr lang="es-ES" sz="2400" dirty="0">
                <a:solidFill>
                  <a:schemeClr val="bg1"/>
                </a:solidFill>
              </a:rPr>
              <a:t>Detectar indicadores de riesgo de malos tratos (abandono, negligencia, violencia, abuso,…)</a:t>
            </a:r>
          </a:p>
          <a:p>
            <a:pPr lvl="0"/>
            <a:r>
              <a:rPr lang="es-ES" sz="2400" dirty="0">
                <a:solidFill>
                  <a:schemeClr val="bg1"/>
                </a:solidFill>
              </a:rPr>
              <a:t>Intervenir adecuadamente en caso de detectar una situación de riesgo o de recibir una denuncia.</a:t>
            </a:r>
          </a:p>
          <a:p>
            <a:pPr lvl="0"/>
            <a:r>
              <a:rPr lang="es-ES" sz="2400" dirty="0">
                <a:solidFill>
                  <a:schemeClr val="bg1"/>
                </a:solidFill>
              </a:rPr>
              <a:t>Adoptar una posición, respecto al cuidado de la persona, coherente con la Antropología cristiana.</a:t>
            </a:r>
          </a:p>
          <a:p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91F260A8-8C0D-1989-BB46-0D39DEEDF4F0}"/>
              </a:ext>
            </a:extLst>
          </p:cNvPr>
          <p:cNvGrpSpPr/>
          <p:nvPr/>
        </p:nvGrpSpPr>
        <p:grpSpPr>
          <a:xfrm>
            <a:off x="6207750" y="599089"/>
            <a:ext cx="2566810" cy="1159068"/>
            <a:chOff x="1501279" y="1099207"/>
            <a:chExt cx="2566810" cy="1159068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xmlns="" id="{2C9F7FF3-F4BA-98AB-3346-0BF5ADB7B125}"/>
                </a:ext>
              </a:extLst>
            </p:cNvPr>
            <p:cNvSpPr/>
            <p:nvPr/>
          </p:nvSpPr>
          <p:spPr>
            <a:xfrm>
              <a:off x="1501279" y="1784373"/>
              <a:ext cx="2566810" cy="47390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000" dirty="0">
                  <a:latin typeface="Brush Script MT" panose="020F0502020204030204" pitchFamily="34" charset="0"/>
                </a:rPr>
                <a:t>Formación</a:t>
              </a:r>
              <a:r>
                <a:rPr lang="es-419" sz="1350" dirty="0">
                  <a:latin typeface="Brush Script MT" panose="020F0502020204030204" pitchFamily="34" charset="0"/>
                </a:rPr>
                <a:t> </a:t>
              </a:r>
              <a:endParaRPr lang="es-US" sz="1350" dirty="0">
                <a:latin typeface="Brush Script MT" panose="020F0502020204030204" pitchFamily="34" charset="0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8B535C6A-45A8-ACCA-FD4A-067D3ADEA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2264" y="1099207"/>
              <a:ext cx="1464695" cy="68516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2674FDA-DEE8-3872-3999-E00942FED7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011" y="1389529"/>
            <a:ext cx="4643717" cy="533622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6"/>
            <a:ext cx="5305985" cy="1325563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¿QUÉ TENEMOS QUE SABER?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s-ES" sz="2400" b="1" dirty="0">
                <a:solidFill>
                  <a:schemeClr val="bg1"/>
                </a:solidFill>
              </a:rPr>
              <a:t>Marco jurídico </a:t>
            </a:r>
            <a:r>
              <a:rPr lang="es-ES" sz="2400" dirty="0">
                <a:solidFill>
                  <a:schemeClr val="bg1"/>
                </a:solidFill>
              </a:rPr>
              <a:t>penal y canónico.</a:t>
            </a:r>
          </a:p>
          <a:p>
            <a:pPr lvl="0"/>
            <a:r>
              <a:rPr lang="es-ES" sz="2400" b="1" dirty="0">
                <a:solidFill>
                  <a:schemeClr val="bg1"/>
                </a:solidFill>
              </a:rPr>
              <a:t>Enfoque intercultural </a:t>
            </a:r>
            <a:r>
              <a:rPr lang="es-ES" sz="2400" dirty="0">
                <a:solidFill>
                  <a:schemeClr val="bg1"/>
                </a:solidFill>
              </a:rPr>
              <a:t>sobre la infancia.</a:t>
            </a:r>
          </a:p>
          <a:p>
            <a:pPr lvl="0"/>
            <a:r>
              <a:rPr lang="es-ES" sz="2400" b="1" dirty="0">
                <a:solidFill>
                  <a:schemeClr val="bg1"/>
                </a:solidFill>
              </a:rPr>
              <a:t>Aspectos psico-evolutivos del área afectivo-sexual. </a:t>
            </a:r>
          </a:p>
          <a:p>
            <a:pPr lvl="0"/>
            <a:r>
              <a:rPr lang="es-ES" sz="2400" dirty="0">
                <a:solidFill>
                  <a:schemeClr val="bg1"/>
                </a:solidFill>
              </a:rPr>
              <a:t>Conceptualización del </a:t>
            </a:r>
            <a:r>
              <a:rPr lang="es-ES" sz="2400" b="1" dirty="0">
                <a:solidFill>
                  <a:schemeClr val="bg1"/>
                </a:solidFill>
              </a:rPr>
              <a:t>abuso y sus tipos.</a:t>
            </a:r>
          </a:p>
          <a:p>
            <a:pPr lvl="0"/>
            <a:r>
              <a:rPr lang="es-ES" sz="2400" b="1" dirty="0">
                <a:solidFill>
                  <a:schemeClr val="bg1"/>
                </a:solidFill>
              </a:rPr>
              <a:t>Factores de riesgo y de protección.</a:t>
            </a:r>
          </a:p>
          <a:p>
            <a:pPr lvl="0"/>
            <a:r>
              <a:rPr lang="es-ES" sz="2400" b="1" dirty="0">
                <a:solidFill>
                  <a:schemeClr val="bg1"/>
                </a:solidFill>
              </a:rPr>
              <a:t>Indicadores de abuso y su valoración.</a:t>
            </a:r>
          </a:p>
          <a:p>
            <a:pPr lvl="0"/>
            <a:r>
              <a:rPr lang="es-ES" sz="2400" b="1" dirty="0">
                <a:solidFill>
                  <a:schemeClr val="bg1"/>
                </a:solidFill>
              </a:rPr>
              <a:t>Consecuencias del abuso.</a:t>
            </a:r>
          </a:p>
          <a:p>
            <a:pPr lvl="0"/>
            <a:r>
              <a:rPr lang="es-ES" sz="2400" dirty="0">
                <a:solidFill>
                  <a:schemeClr val="bg1"/>
                </a:solidFill>
              </a:rPr>
              <a:t>Aspectos preventivos y </a:t>
            </a:r>
            <a:r>
              <a:rPr lang="es-ES" sz="2400" b="1" dirty="0">
                <a:solidFill>
                  <a:schemeClr val="bg1"/>
                </a:solidFill>
              </a:rPr>
              <a:t>códigos de buenas prácticas.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371C42BB-D93F-2779-D23F-D7EFF1F5719E}"/>
              </a:ext>
            </a:extLst>
          </p:cNvPr>
          <p:cNvGrpSpPr/>
          <p:nvPr/>
        </p:nvGrpSpPr>
        <p:grpSpPr>
          <a:xfrm>
            <a:off x="6070655" y="531621"/>
            <a:ext cx="2566810" cy="1159068"/>
            <a:chOff x="1501279" y="1099207"/>
            <a:chExt cx="2566810" cy="1159068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xmlns="" id="{0F505C08-A86C-3024-5072-C2D7FC12344A}"/>
                </a:ext>
              </a:extLst>
            </p:cNvPr>
            <p:cNvSpPr/>
            <p:nvPr/>
          </p:nvSpPr>
          <p:spPr>
            <a:xfrm>
              <a:off x="1501279" y="1784373"/>
              <a:ext cx="2566810" cy="47390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000" dirty="0">
                  <a:latin typeface="Brush Script MT" panose="020F0502020204030204" pitchFamily="34" charset="0"/>
                </a:rPr>
                <a:t>Formación</a:t>
              </a:r>
              <a:r>
                <a:rPr lang="es-419" sz="1350" dirty="0">
                  <a:latin typeface="Brush Script MT" panose="020F0502020204030204" pitchFamily="34" charset="0"/>
                </a:rPr>
                <a:t> </a:t>
              </a:r>
              <a:endParaRPr lang="es-US" sz="1350" dirty="0">
                <a:latin typeface="Brush Script MT" panose="020F0502020204030204" pitchFamily="34" charset="0"/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7FEF1906-C552-052A-9DBC-4A9E706C1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2264" y="1099207"/>
              <a:ext cx="1464695" cy="68516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26" name="Picture 2" descr="Educación afectivo-sexual: claves para los docentes | Familia y Salud">
            <a:extLst>
              <a:ext uri="{FF2B5EF4-FFF2-40B4-BE49-F238E27FC236}">
                <a16:creationId xmlns:a16="http://schemas.microsoft.com/office/drawing/2014/main" xmlns="" id="{E4F0C508-298D-4AAF-9EC7-E10505C84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7125" y="2615126"/>
            <a:ext cx="3530340" cy="24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2259" y="365126"/>
            <a:ext cx="4222376" cy="1325563"/>
          </a:xfrm>
        </p:spPr>
        <p:txBody>
          <a:bodyPr>
            <a:normAutofit/>
          </a:bodyPr>
          <a:lstStyle/>
          <a:p>
            <a:pPr algn="r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Y…¿SI OCURRE ALGO?</a:t>
            </a:r>
          </a:p>
        </p:txBody>
      </p:sp>
      <p:pic>
        <p:nvPicPr>
          <p:cNvPr id="4" name="3 Marcador de contenido" descr="descarg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1714500" cy="1714500"/>
          </a:xfrm>
        </p:spPr>
      </p:pic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DC3F1D5A-A8CA-E381-7266-3EDEB3E9DB8F}"/>
              </a:ext>
            </a:extLst>
          </p:cNvPr>
          <p:cNvSpPr/>
          <p:nvPr/>
        </p:nvSpPr>
        <p:spPr>
          <a:xfrm>
            <a:off x="3893339" y="1948961"/>
            <a:ext cx="4071966" cy="1451084"/>
          </a:xfrm>
          <a:custGeom>
            <a:avLst/>
            <a:gdLst>
              <a:gd name="connsiteX0" fmla="*/ 0 w 4071966"/>
              <a:gd name="connsiteY0" fmla="*/ 181386 h 1451084"/>
              <a:gd name="connsiteX1" fmla="*/ 3346424 w 4071966"/>
              <a:gd name="connsiteY1" fmla="*/ 181386 h 1451084"/>
              <a:gd name="connsiteX2" fmla="*/ 3346424 w 4071966"/>
              <a:gd name="connsiteY2" fmla="*/ 0 h 1451084"/>
              <a:gd name="connsiteX3" fmla="*/ 4071966 w 4071966"/>
              <a:gd name="connsiteY3" fmla="*/ 725542 h 1451084"/>
              <a:gd name="connsiteX4" fmla="*/ 3346424 w 4071966"/>
              <a:gd name="connsiteY4" fmla="*/ 1451084 h 1451084"/>
              <a:gd name="connsiteX5" fmla="*/ 3346424 w 4071966"/>
              <a:gd name="connsiteY5" fmla="*/ 1269699 h 1451084"/>
              <a:gd name="connsiteX6" fmla="*/ 0 w 4071966"/>
              <a:gd name="connsiteY6" fmla="*/ 1269699 h 1451084"/>
              <a:gd name="connsiteX7" fmla="*/ 0 w 4071966"/>
              <a:gd name="connsiteY7" fmla="*/ 181386 h 14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1966" h="1451084">
                <a:moveTo>
                  <a:pt x="0" y="181386"/>
                </a:moveTo>
                <a:lnTo>
                  <a:pt x="3346424" y="181386"/>
                </a:lnTo>
                <a:lnTo>
                  <a:pt x="3346424" y="0"/>
                </a:lnTo>
                <a:lnTo>
                  <a:pt x="4071966" y="725542"/>
                </a:lnTo>
                <a:lnTo>
                  <a:pt x="3346424" y="1451084"/>
                </a:lnTo>
                <a:lnTo>
                  <a:pt x="3346424" y="1269699"/>
                </a:lnTo>
                <a:lnTo>
                  <a:pt x="0" y="1269699"/>
                </a:lnTo>
                <a:lnTo>
                  <a:pt x="0" y="181386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189641" rIns="552411" bIns="189640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300" b="1" kern="1200" dirty="0">
                <a:solidFill>
                  <a:schemeClr val="accent2">
                    <a:lumMod val="50000"/>
                  </a:schemeClr>
                </a:solidFill>
              </a:rPr>
              <a:t>Se aborda con rapidez, prudencia y equilibrio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300" b="1" kern="1200" dirty="0">
                <a:solidFill>
                  <a:schemeClr val="accent2">
                    <a:lumMod val="50000"/>
                  </a:schemeClr>
                </a:solidFill>
              </a:rPr>
              <a:t>Se informa de inmediato a la persona responsable de la actividad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300" b="1" kern="1200" dirty="0">
                <a:solidFill>
                  <a:schemeClr val="accent2">
                    <a:lumMod val="50000"/>
                  </a:schemeClr>
                </a:solidFill>
              </a:rPr>
              <a:t>Se informa también a los padres o tutores legales del menor/es implicados/as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EBD1AAC6-F57D-B928-5CE7-E1C1CFBAAABD}"/>
              </a:ext>
            </a:extLst>
          </p:cNvPr>
          <p:cNvSpPr/>
          <p:nvPr/>
        </p:nvSpPr>
        <p:spPr>
          <a:xfrm>
            <a:off x="1178695" y="1948961"/>
            <a:ext cx="2714644" cy="1451084"/>
          </a:xfrm>
          <a:custGeom>
            <a:avLst/>
            <a:gdLst>
              <a:gd name="connsiteX0" fmla="*/ 0 w 2714644"/>
              <a:gd name="connsiteY0" fmla="*/ 241852 h 1451084"/>
              <a:gd name="connsiteX1" fmla="*/ 241852 w 2714644"/>
              <a:gd name="connsiteY1" fmla="*/ 0 h 1451084"/>
              <a:gd name="connsiteX2" fmla="*/ 2472792 w 2714644"/>
              <a:gd name="connsiteY2" fmla="*/ 0 h 1451084"/>
              <a:gd name="connsiteX3" fmla="*/ 2714644 w 2714644"/>
              <a:gd name="connsiteY3" fmla="*/ 241852 h 1451084"/>
              <a:gd name="connsiteX4" fmla="*/ 2714644 w 2714644"/>
              <a:gd name="connsiteY4" fmla="*/ 1209232 h 1451084"/>
              <a:gd name="connsiteX5" fmla="*/ 2472792 w 2714644"/>
              <a:gd name="connsiteY5" fmla="*/ 1451084 h 1451084"/>
              <a:gd name="connsiteX6" fmla="*/ 241852 w 2714644"/>
              <a:gd name="connsiteY6" fmla="*/ 1451084 h 1451084"/>
              <a:gd name="connsiteX7" fmla="*/ 0 w 2714644"/>
              <a:gd name="connsiteY7" fmla="*/ 1209232 h 1451084"/>
              <a:gd name="connsiteX8" fmla="*/ 0 w 2714644"/>
              <a:gd name="connsiteY8" fmla="*/ 241852 h 14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644" h="1451084">
                <a:moveTo>
                  <a:pt x="0" y="241852"/>
                </a:moveTo>
                <a:cubicBezTo>
                  <a:pt x="0" y="108281"/>
                  <a:pt x="108281" y="0"/>
                  <a:pt x="241852" y="0"/>
                </a:cubicBezTo>
                <a:lnTo>
                  <a:pt x="2472792" y="0"/>
                </a:lnTo>
                <a:cubicBezTo>
                  <a:pt x="2606363" y="0"/>
                  <a:pt x="2714644" y="108281"/>
                  <a:pt x="2714644" y="241852"/>
                </a:cubicBezTo>
                <a:lnTo>
                  <a:pt x="2714644" y="1209232"/>
                </a:lnTo>
                <a:cubicBezTo>
                  <a:pt x="2714644" y="1342803"/>
                  <a:pt x="2606363" y="1451084"/>
                  <a:pt x="2472792" y="1451084"/>
                </a:cubicBezTo>
                <a:lnTo>
                  <a:pt x="241852" y="1451084"/>
                </a:lnTo>
                <a:cubicBezTo>
                  <a:pt x="108281" y="1451084"/>
                  <a:pt x="0" y="1342803"/>
                  <a:pt x="0" y="1209232"/>
                </a:cubicBezTo>
                <a:lnTo>
                  <a:pt x="0" y="2418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76" tIns="97506" rIns="124176" bIns="9750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>
                <a:solidFill>
                  <a:schemeClr val="bg1"/>
                </a:solidFill>
              </a:rPr>
              <a:t>SI SE OBSERVA UNA CONDUCTA INAPROPIADA O ABUSIVA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AAE61A87-A694-B11D-78C6-1835336DD667}"/>
              </a:ext>
            </a:extLst>
          </p:cNvPr>
          <p:cNvSpPr/>
          <p:nvPr/>
        </p:nvSpPr>
        <p:spPr>
          <a:xfrm>
            <a:off x="3893339" y="3572047"/>
            <a:ext cx="4071966" cy="1451084"/>
          </a:xfrm>
          <a:custGeom>
            <a:avLst/>
            <a:gdLst>
              <a:gd name="connsiteX0" fmla="*/ 0 w 4071966"/>
              <a:gd name="connsiteY0" fmla="*/ 181386 h 1451084"/>
              <a:gd name="connsiteX1" fmla="*/ 3346424 w 4071966"/>
              <a:gd name="connsiteY1" fmla="*/ 181386 h 1451084"/>
              <a:gd name="connsiteX2" fmla="*/ 3346424 w 4071966"/>
              <a:gd name="connsiteY2" fmla="*/ 0 h 1451084"/>
              <a:gd name="connsiteX3" fmla="*/ 4071966 w 4071966"/>
              <a:gd name="connsiteY3" fmla="*/ 725542 h 1451084"/>
              <a:gd name="connsiteX4" fmla="*/ 3346424 w 4071966"/>
              <a:gd name="connsiteY4" fmla="*/ 1451084 h 1451084"/>
              <a:gd name="connsiteX5" fmla="*/ 3346424 w 4071966"/>
              <a:gd name="connsiteY5" fmla="*/ 1269699 h 1451084"/>
              <a:gd name="connsiteX6" fmla="*/ 0 w 4071966"/>
              <a:gd name="connsiteY6" fmla="*/ 1269699 h 1451084"/>
              <a:gd name="connsiteX7" fmla="*/ 0 w 4071966"/>
              <a:gd name="connsiteY7" fmla="*/ 181386 h 14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1966" h="1451084">
                <a:moveTo>
                  <a:pt x="0" y="181386"/>
                </a:moveTo>
                <a:lnTo>
                  <a:pt x="3346424" y="181386"/>
                </a:lnTo>
                <a:lnTo>
                  <a:pt x="3346424" y="0"/>
                </a:lnTo>
                <a:lnTo>
                  <a:pt x="4071966" y="725542"/>
                </a:lnTo>
                <a:lnTo>
                  <a:pt x="3346424" y="1451084"/>
                </a:lnTo>
                <a:lnTo>
                  <a:pt x="3346424" y="1269699"/>
                </a:lnTo>
                <a:lnTo>
                  <a:pt x="0" y="1269699"/>
                </a:lnTo>
                <a:lnTo>
                  <a:pt x="0" y="181386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lnRef>
          <a:fillRef idx="1"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fillRef>
          <a:effectRef idx="0"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189641" rIns="552411" bIns="189640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ES" sz="1300" b="1" kern="1200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300" b="1" kern="1200" dirty="0">
                <a:solidFill>
                  <a:schemeClr val="accent6">
                    <a:lumMod val="50000"/>
                  </a:schemeClr>
                </a:solidFill>
              </a:rPr>
              <a:t>Siguiendo la normativa civil y canónica vigente será apartada de inmediato de las actividades con menores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5C45CC0C-3C60-54A2-BB31-DBCA889B2A82}"/>
              </a:ext>
            </a:extLst>
          </p:cNvPr>
          <p:cNvSpPr/>
          <p:nvPr/>
        </p:nvSpPr>
        <p:spPr>
          <a:xfrm>
            <a:off x="1178695" y="3545153"/>
            <a:ext cx="2714644" cy="1451084"/>
          </a:xfrm>
          <a:custGeom>
            <a:avLst/>
            <a:gdLst>
              <a:gd name="connsiteX0" fmla="*/ 0 w 2714644"/>
              <a:gd name="connsiteY0" fmla="*/ 241852 h 1451084"/>
              <a:gd name="connsiteX1" fmla="*/ 241852 w 2714644"/>
              <a:gd name="connsiteY1" fmla="*/ 0 h 1451084"/>
              <a:gd name="connsiteX2" fmla="*/ 2472792 w 2714644"/>
              <a:gd name="connsiteY2" fmla="*/ 0 h 1451084"/>
              <a:gd name="connsiteX3" fmla="*/ 2714644 w 2714644"/>
              <a:gd name="connsiteY3" fmla="*/ 241852 h 1451084"/>
              <a:gd name="connsiteX4" fmla="*/ 2714644 w 2714644"/>
              <a:gd name="connsiteY4" fmla="*/ 1209232 h 1451084"/>
              <a:gd name="connsiteX5" fmla="*/ 2472792 w 2714644"/>
              <a:gd name="connsiteY5" fmla="*/ 1451084 h 1451084"/>
              <a:gd name="connsiteX6" fmla="*/ 241852 w 2714644"/>
              <a:gd name="connsiteY6" fmla="*/ 1451084 h 1451084"/>
              <a:gd name="connsiteX7" fmla="*/ 0 w 2714644"/>
              <a:gd name="connsiteY7" fmla="*/ 1209232 h 1451084"/>
              <a:gd name="connsiteX8" fmla="*/ 0 w 2714644"/>
              <a:gd name="connsiteY8" fmla="*/ 241852 h 14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644" h="1451084">
                <a:moveTo>
                  <a:pt x="0" y="241852"/>
                </a:moveTo>
                <a:cubicBezTo>
                  <a:pt x="0" y="108281"/>
                  <a:pt x="108281" y="0"/>
                  <a:pt x="241852" y="0"/>
                </a:cubicBezTo>
                <a:lnTo>
                  <a:pt x="2472792" y="0"/>
                </a:lnTo>
                <a:cubicBezTo>
                  <a:pt x="2606363" y="0"/>
                  <a:pt x="2714644" y="108281"/>
                  <a:pt x="2714644" y="241852"/>
                </a:cubicBezTo>
                <a:lnTo>
                  <a:pt x="2714644" y="1209232"/>
                </a:lnTo>
                <a:cubicBezTo>
                  <a:pt x="2714644" y="1342803"/>
                  <a:pt x="2606363" y="1451084"/>
                  <a:pt x="2472792" y="1451084"/>
                </a:cubicBezTo>
                <a:lnTo>
                  <a:pt x="241852" y="1451084"/>
                </a:lnTo>
                <a:cubicBezTo>
                  <a:pt x="108281" y="1451084"/>
                  <a:pt x="0" y="1342803"/>
                  <a:pt x="0" y="1209232"/>
                </a:cubicBezTo>
                <a:lnTo>
                  <a:pt x="0" y="2418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76" tIns="97506" rIns="124176" bIns="9750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b="1" kern="1200" dirty="0"/>
              <a:t>LA PERSONA QUE TIENE UN COMPORTAMIENTO IMPROPIO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E1C4B802-D15A-3AB8-F05E-E9D8603C8913}"/>
              </a:ext>
            </a:extLst>
          </p:cNvPr>
          <p:cNvSpPr/>
          <p:nvPr/>
        </p:nvSpPr>
        <p:spPr>
          <a:xfrm>
            <a:off x="3893338" y="5141346"/>
            <a:ext cx="4071966" cy="1451084"/>
          </a:xfrm>
          <a:custGeom>
            <a:avLst/>
            <a:gdLst>
              <a:gd name="connsiteX0" fmla="*/ 0 w 4071966"/>
              <a:gd name="connsiteY0" fmla="*/ 181386 h 1451084"/>
              <a:gd name="connsiteX1" fmla="*/ 3346424 w 4071966"/>
              <a:gd name="connsiteY1" fmla="*/ 181386 h 1451084"/>
              <a:gd name="connsiteX2" fmla="*/ 3346424 w 4071966"/>
              <a:gd name="connsiteY2" fmla="*/ 0 h 1451084"/>
              <a:gd name="connsiteX3" fmla="*/ 4071966 w 4071966"/>
              <a:gd name="connsiteY3" fmla="*/ 725542 h 1451084"/>
              <a:gd name="connsiteX4" fmla="*/ 3346424 w 4071966"/>
              <a:gd name="connsiteY4" fmla="*/ 1451084 h 1451084"/>
              <a:gd name="connsiteX5" fmla="*/ 3346424 w 4071966"/>
              <a:gd name="connsiteY5" fmla="*/ 1269699 h 1451084"/>
              <a:gd name="connsiteX6" fmla="*/ 0 w 4071966"/>
              <a:gd name="connsiteY6" fmla="*/ 1269699 h 1451084"/>
              <a:gd name="connsiteX7" fmla="*/ 0 w 4071966"/>
              <a:gd name="connsiteY7" fmla="*/ 181386 h 14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1966" h="1451084">
                <a:moveTo>
                  <a:pt x="0" y="181386"/>
                </a:moveTo>
                <a:lnTo>
                  <a:pt x="3346424" y="181386"/>
                </a:lnTo>
                <a:lnTo>
                  <a:pt x="3346424" y="0"/>
                </a:lnTo>
                <a:lnTo>
                  <a:pt x="4071966" y="725542"/>
                </a:lnTo>
                <a:lnTo>
                  <a:pt x="3346424" y="1451084"/>
                </a:lnTo>
                <a:lnTo>
                  <a:pt x="3346424" y="1269699"/>
                </a:lnTo>
                <a:lnTo>
                  <a:pt x="0" y="1269699"/>
                </a:lnTo>
                <a:lnTo>
                  <a:pt x="0" y="181386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lnRef>
          <a:fillRef idx="1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fillRef>
          <a:effect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189641" rIns="552411" bIns="189640" numCol="1" spcCol="1270" anchor="t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s-ES" sz="1300" b="1" kern="1200" dirty="0">
              <a:solidFill>
                <a:schemeClr val="accent3">
                  <a:lumMod val="50000"/>
                </a:schemeClr>
              </a:solidFill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300" b="1" kern="1200" dirty="0">
                <a:solidFill>
                  <a:schemeClr val="accent3">
                    <a:lumMod val="50000"/>
                  </a:schemeClr>
                </a:solidFill>
              </a:rPr>
              <a:t>Medidas disciplinarias y/o correctoras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300" b="1" kern="1200" dirty="0">
                <a:solidFill>
                  <a:schemeClr val="accent3">
                    <a:lumMod val="50000"/>
                  </a:schemeClr>
                </a:solidFill>
              </a:rPr>
              <a:t>Alejamiento de la comunidad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1300" b="1" kern="1200" dirty="0">
                <a:solidFill>
                  <a:schemeClr val="accent3">
                    <a:lumMod val="50000"/>
                  </a:schemeClr>
                </a:solidFill>
              </a:rPr>
              <a:t>Comunicación a la Fiscalía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xmlns="" id="{023A786F-01DB-BD2B-A523-C53258E0EB3F}"/>
              </a:ext>
            </a:extLst>
          </p:cNvPr>
          <p:cNvSpPr/>
          <p:nvPr/>
        </p:nvSpPr>
        <p:spPr>
          <a:xfrm>
            <a:off x="1178695" y="5141346"/>
            <a:ext cx="2714644" cy="1451084"/>
          </a:xfrm>
          <a:custGeom>
            <a:avLst/>
            <a:gdLst>
              <a:gd name="connsiteX0" fmla="*/ 0 w 2714644"/>
              <a:gd name="connsiteY0" fmla="*/ 241852 h 1451084"/>
              <a:gd name="connsiteX1" fmla="*/ 241852 w 2714644"/>
              <a:gd name="connsiteY1" fmla="*/ 0 h 1451084"/>
              <a:gd name="connsiteX2" fmla="*/ 2472792 w 2714644"/>
              <a:gd name="connsiteY2" fmla="*/ 0 h 1451084"/>
              <a:gd name="connsiteX3" fmla="*/ 2714644 w 2714644"/>
              <a:gd name="connsiteY3" fmla="*/ 241852 h 1451084"/>
              <a:gd name="connsiteX4" fmla="*/ 2714644 w 2714644"/>
              <a:gd name="connsiteY4" fmla="*/ 1209232 h 1451084"/>
              <a:gd name="connsiteX5" fmla="*/ 2472792 w 2714644"/>
              <a:gd name="connsiteY5" fmla="*/ 1451084 h 1451084"/>
              <a:gd name="connsiteX6" fmla="*/ 241852 w 2714644"/>
              <a:gd name="connsiteY6" fmla="*/ 1451084 h 1451084"/>
              <a:gd name="connsiteX7" fmla="*/ 0 w 2714644"/>
              <a:gd name="connsiteY7" fmla="*/ 1209232 h 1451084"/>
              <a:gd name="connsiteX8" fmla="*/ 0 w 2714644"/>
              <a:gd name="connsiteY8" fmla="*/ 241852 h 14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644" h="1451084">
                <a:moveTo>
                  <a:pt x="0" y="241852"/>
                </a:moveTo>
                <a:cubicBezTo>
                  <a:pt x="0" y="108281"/>
                  <a:pt x="108281" y="0"/>
                  <a:pt x="241852" y="0"/>
                </a:cubicBezTo>
                <a:lnTo>
                  <a:pt x="2472792" y="0"/>
                </a:lnTo>
                <a:cubicBezTo>
                  <a:pt x="2606363" y="0"/>
                  <a:pt x="2714644" y="108281"/>
                  <a:pt x="2714644" y="241852"/>
                </a:cubicBezTo>
                <a:lnTo>
                  <a:pt x="2714644" y="1209232"/>
                </a:lnTo>
                <a:cubicBezTo>
                  <a:pt x="2714644" y="1342803"/>
                  <a:pt x="2606363" y="1451084"/>
                  <a:pt x="2472792" y="1451084"/>
                </a:cubicBezTo>
                <a:lnTo>
                  <a:pt x="241852" y="1451084"/>
                </a:lnTo>
                <a:cubicBezTo>
                  <a:pt x="108281" y="1451084"/>
                  <a:pt x="0" y="1342803"/>
                  <a:pt x="0" y="1209232"/>
                </a:cubicBezTo>
                <a:lnTo>
                  <a:pt x="0" y="2418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796" tIns="101316" rIns="131796" bIns="10131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b="1" kern="1200" dirty="0"/>
              <a:t>SEGÚN LA GRAVEDAD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5267373D-A4C1-047E-2144-D93DAF2C2689}"/>
              </a:ext>
            </a:extLst>
          </p:cNvPr>
          <p:cNvGrpSpPr/>
          <p:nvPr/>
        </p:nvGrpSpPr>
        <p:grpSpPr>
          <a:xfrm>
            <a:off x="6329145" y="467981"/>
            <a:ext cx="2328686" cy="1119851"/>
            <a:chOff x="5495428" y="1080989"/>
            <a:chExt cx="2328686" cy="1119851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xmlns="" id="{B46D6BEF-76D3-DE19-EE0A-3D410DF9B91B}"/>
                </a:ext>
              </a:extLst>
            </p:cNvPr>
            <p:cNvSpPr/>
            <p:nvPr/>
          </p:nvSpPr>
          <p:spPr>
            <a:xfrm>
              <a:off x="5495428" y="1786326"/>
              <a:ext cx="2328686" cy="41451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000" dirty="0">
                  <a:latin typeface="Brush Script MT" panose="020F0502020204030204" pitchFamily="34" charset="0"/>
                </a:rPr>
                <a:t>Actuación</a:t>
              </a:r>
              <a:r>
                <a:rPr lang="es-419" sz="4350" dirty="0">
                  <a:latin typeface="Brush Script MT" panose="020F0502020204030204" pitchFamily="34" charset="0"/>
                </a:rPr>
                <a:t> </a:t>
              </a:r>
              <a:endParaRPr lang="es-US" sz="1350" dirty="0">
                <a:latin typeface="Brush Script MT" panose="020F0502020204030204" pitchFamily="34" charset="0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C12C39C5-C3D6-6F81-4AC8-D6C5ADD2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6337" y="1080989"/>
              <a:ext cx="1464695" cy="68516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1EE642A-0122-3917-E4C9-2802E3F7D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941"/>
            <a:ext cx="9157104" cy="63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559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AppData\Local\Microsoft\Windows\INetCache\IE\JA3QWB44\preguntas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162746" cy="3071834"/>
          </a:xfrm>
          <a:prstGeom prst="rect">
            <a:avLst/>
          </a:prstGeom>
          <a:noFill/>
        </p:spPr>
      </p:pic>
      <p:pic>
        <p:nvPicPr>
          <p:cNvPr id="1027" name="Picture 3" descr="C:\Users\usuario\AppData\Local\Microsoft\Windows\INetCache\IE\V7SV27YW\gracia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143380"/>
            <a:ext cx="4714876" cy="24193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¿QUÉ NOS INSPIRA?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3857620" y="1481328"/>
            <a:ext cx="4829180" cy="4525963"/>
          </a:xfrm>
        </p:spPr>
        <p:txBody>
          <a:bodyPr>
            <a:normAutofit fontScale="92500"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Ayudar a sacerdotes, agentes de pastoral, maestros y profesores, familias y menores a prevenir cualquier tipo de abuso.</a:t>
            </a:r>
          </a:p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Implementar en la Iglesia una cultura de buenos tratos, basada en: respeto, escucha, fomento de la autonomía, desarrollo de sus capacidades, fomento de la toma de decisiones, disponibilidad y apoyo.</a:t>
            </a:r>
          </a:p>
        </p:txBody>
      </p:sp>
      <p:pic>
        <p:nvPicPr>
          <p:cNvPr id="6" name="Picture 2" descr="Niño de dibujos animados soplando semillas de diente de león con un ai  generativo de palo | Foto Premium">
            <a:extLst>
              <a:ext uri="{FF2B5EF4-FFF2-40B4-BE49-F238E27FC236}">
                <a16:creationId xmlns:a16="http://schemas.microsoft.com/office/drawing/2014/main" xmlns="" id="{DDC79AFA-B7DC-390F-F25C-E8635954E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2044"/>
            <a:ext cx="3404530" cy="34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6685BD1-3BC8-DE3C-DCBD-279F9243B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6682" y="149039"/>
            <a:ext cx="2700700" cy="250365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A5812AE-5996-6EDF-B065-85BFCDD3145A}"/>
              </a:ext>
            </a:extLst>
          </p:cNvPr>
          <p:cNvSpPr/>
          <p:nvPr/>
        </p:nvSpPr>
        <p:spPr>
          <a:xfrm>
            <a:off x="623427" y="767929"/>
            <a:ext cx="5335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Abuso sexual a menores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56E6F8A-ED89-9E57-8A35-EB6AD7337F5C}"/>
              </a:ext>
            </a:extLst>
          </p:cNvPr>
          <p:cNvSpPr txBox="1"/>
          <p:nvPr/>
        </p:nvSpPr>
        <p:spPr>
          <a:xfrm>
            <a:off x="1011351" y="2652692"/>
            <a:ext cx="7121297" cy="3390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600" b="1" kern="1400" dirty="0">
                <a:ln>
                  <a:noFill/>
                </a:ln>
                <a:solidFill>
                  <a:srgbClr val="006699"/>
                </a:solidFill>
                <a:effectLst/>
                <a:latin typeface="Franklin Gothic Book" panose="020B0503020102020204" pitchFamily="34" charset="0"/>
              </a:rPr>
              <a:t> </a:t>
            </a:r>
            <a:r>
              <a:rPr lang="es-ES" sz="1800" b="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Pedir a un menor que exponga o exhiba su cuerpo o partes de su cuerpo con fines sexuales, directamente o mediante la      utilización de medios de comunicación digitales. </a:t>
            </a:r>
          </a:p>
          <a:p>
            <a:pPr marL="285750" marR="0" indent="-285750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600" b="1" kern="1400" dirty="0">
                <a:ln>
                  <a:noFill/>
                </a:ln>
                <a:solidFill>
                  <a:srgbClr val="006699"/>
                </a:solidFill>
                <a:effectLst/>
                <a:latin typeface="Franklin Gothic Book" panose="020B0503020102020204" pitchFamily="34" charset="0"/>
              </a:rPr>
              <a:t> </a:t>
            </a:r>
            <a:r>
              <a:rPr lang="es-ES" sz="1800" b="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Acosar, asustar o intimidar con gestos  o con comunicaciones  obscenas por medio de llamadas  telefónicas, correos etc.</a:t>
            </a:r>
          </a:p>
          <a:p>
            <a:pPr marL="285750" marR="0" indent="-285750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800" b="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Hacer proposiciones sexuales o insinuaciones relacionadas con la conducta sexual y ofrecimientos de   encuentro con fines sexuales  utilizando internet.</a:t>
            </a:r>
            <a:endParaRPr lang="es-ES" sz="1600" b="1" kern="1400" dirty="0">
              <a:ln>
                <a:noFill/>
              </a:ln>
              <a:solidFill>
                <a:srgbClr val="006699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BDDF9F3-6D33-9A3A-A87E-7086FF0D7D93}"/>
              </a:ext>
            </a:extLst>
          </p:cNvPr>
          <p:cNvSpPr txBox="1"/>
          <p:nvPr/>
        </p:nvSpPr>
        <p:spPr>
          <a:xfrm>
            <a:off x="1011351" y="1771866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Es abuso:</a:t>
            </a:r>
          </a:p>
        </p:txBody>
      </p:sp>
    </p:spTree>
    <p:extLst>
      <p:ext uri="{BB962C8B-B14F-4D97-AF65-F5344CB8AC3E}">
        <p14:creationId xmlns:p14="http://schemas.microsoft.com/office/powerpoint/2010/main" xmlns="" val="793670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73B74EF-7CBF-D07B-03EA-0AB7ABE2F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8829" y="310403"/>
            <a:ext cx="2700700" cy="250365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6B4D203-AD7D-8C02-3140-136895BAD6F0}"/>
              </a:ext>
            </a:extLst>
          </p:cNvPr>
          <p:cNvSpPr txBox="1"/>
          <p:nvPr/>
        </p:nvSpPr>
        <p:spPr>
          <a:xfrm>
            <a:off x="757517" y="2105845"/>
            <a:ext cx="7628965" cy="3544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800" b="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Exhibir y exponer al menor material pornográfico.</a:t>
            </a:r>
          </a:p>
          <a:p>
            <a:pPr marL="285750" marR="0" indent="-285750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800" b="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Obligar o incitar a tocar a un adulto,  o a otros menores, con fines sexuales.</a:t>
            </a:r>
          </a:p>
          <a:p>
            <a:pPr marL="285750" marR="0" indent="-285750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800" b="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Penetrar o intentar la penetración oral, anal o vaginal.</a:t>
            </a:r>
          </a:p>
          <a:p>
            <a:pPr marL="285750" marR="0" indent="-285750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800" b="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Explotar sexualmente, incitar o permitir la participación de un menor en la prostitución, pornografía o espectáculos sexuales.</a:t>
            </a:r>
          </a:p>
          <a:p>
            <a:pPr marL="285750" marR="0" indent="-285750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Poseer, vender, difundir o exhibir material pornográfico entre menores o adultos vulnerables.</a:t>
            </a:r>
            <a:endParaRPr lang="es-ES" sz="1400" kern="1400" dirty="0">
              <a:ln>
                <a:noFill/>
              </a:ln>
              <a:solidFill>
                <a:srgbClr val="006699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E411362-22F2-A8A4-7B9D-8775E9CBA59B}"/>
              </a:ext>
            </a:extLst>
          </p:cNvPr>
          <p:cNvSpPr txBox="1"/>
          <p:nvPr/>
        </p:nvSpPr>
        <p:spPr>
          <a:xfrm>
            <a:off x="757517" y="770850"/>
            <a:ext cx="5551312" cy="1241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4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800" b="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Tocar partes del cuerpo del niño o adolescente consideradas íntimas    por  encima o por debajo de la ropa, intentos de beso, contacto corporal.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76FA3AE-5A2A-F2E1-0821-0C183CAA7D6F}"/>
              </a:ext>
            </a:extLst>
          </p:cNvPr>
          <p:cNvSpPr txBox="1"/>
          <p:nvPr/>
        </p:nvSpPr>
        <p:spPr>
          <a:xfrm>
            <a:off x="1515035" y="5887095"/>
            <a:ext cx="7144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Nunca un menor es responsable del abuso de un adulto</a:t>
            </a:r>
          </a:p>
        </p:txBody>
      </p:sp>
    </p:spTree>
    <p:extLst>
      <p:ext uri="{BB962C8B-B14F-4D97-AF65-F5344CB8AC3E}">
        <p14:creationId xmlns:p14="http://schemas.microsoft.com/office/powerpoint/2010/main" xmlns="" val="501283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407A4B-0CD4-2968-3788-332E452E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7879"/>
            <a:ext cx="7886700" cy="949511"/>
          </a:xfrm>
        </p:spPr>
        <p:txBody>
          <a:bodyPr>
            <a:normAutofit/>
          </a:bodyPr>
          <a:lstStyle/>
          <a:p>
            <a:r>
              <a:rPr lang="es-ES" sz="1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Detección</a:t>
            </a:r>
            <a:r>
              <a:rPr lang="es-ES" sz="1800" b="1" kern="0" spc="-25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del</a:t>
            </a:r>
            <a:r>
              <a:rPr lang="es-ES" sz="1800" b="1" kern="0" spc="-2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Abuso</a:t>
            </a:r>
            <a:r>
              <a:rPr lang="es-ES" sz="1800" b="1" kern="0" spc="-25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Sexual:</a:t>
            </a:r>
            <a:r>
              <a:rPr lang="es-ES" sz="1800" b="1" kern="0" spc="-25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Observación</a:t>
            </a:r>
            <a:r>
              <a:rPr lang="es-ES" sz="1800" b="1" kern="0" spc="-25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es-ES" sz="1800" b="1" kern="0" spc="-25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escucha</a:t>
            </a:r>
            <a:r>
              <a:rPr lang="es-ES" sz="1800" b="1" kern="0" spc="-25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s-ES" sz="1800" b="1" kern="0" spc="-25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8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los</a:t>
            </a:r>
            <a:r>
              <a:rPr lang="es-ES" sz="1800" b="1" kern="0" spc="-2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800" b="1" kern="0" spc="-1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menores.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1062462-1FF1-8D5A-F163-6E7005A59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6661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Revelación del abuso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Revelación directa e indirecta.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 más frecuente en niños más pequeños o más introvertidos, de manera que expresan que algo ha ocurrido o está ocurriendo a través de un dibujo, relatos escritos, preguntas sobre sentimientos o</a:t>
            </a:r>
            <a:r>
              <a:rPr lang="es-ES" sz="1800" spc="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relaciones personales o colocando lo ocurrido en un tercero.</a:t>
            </a:r>
          </a:p>
          <a:p>
            <a:pPr algn="just"/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Indicadores sexuales.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Erotización, acercamiento íntimo, exhibicionismo y preguntas </a:t>
            </a:r>
            <a:r>
              <a:rPr lang="es-E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inadecuadas. Masturbación</a:t>
            </a:r>
            <a:r>
              <a:rPr lang="es-ES" sz="18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compulsiva, caricias inadecuadas,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Uso de</a:t>
            </a:r>
            <a:r>
              <a:rPr lang="es-E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lang="es-E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fuerza</a:t>
            </a:r>
            <a:r>
              <a:rPr lang="es-ES" sz="1800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física</a:t>
            </a:r>
            <a:r>
              <a:rPr lang="es-E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acceder sexualmente a otros. </a:t>
            </a:r>
            <a:r>
              <a:rPr lang="es-E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Promiscuidad,</a:t>
            </a:r>
            <a:r>
              <a:rPr lang="es-ES" sz="18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prostitución, </a:t>
            </a:r>
            <a:r>
              <a:rPr lang="es-E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xcesiva</a:t>
            </a:r>
            <a:r>
              <a:rPr lang="es-ES" sz="1800" spc="-6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inhibición</a:t>
            </a:r>
            <a:r>
              <a:rPr lang="es-ES" sz="18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sexual. </a:t>
            </a:r>
          </a:p>
          <a:p>
            <a:pPr algn="just"/>
            <a:r>
              <a:rPr lang="es-ES" sz="18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Indicadores inespecíficos.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Son</a:t>
            </a:r>
            <a:r>
              <a:rPr lang="es-ES" sz="1800" spc="-8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conocidos</a:t>
            </a:r>
            <a:r>
              <a:rPr lang="es-ES" sz="1800" spc="-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también</a:t>
            </a:r>
            <a:r>
              <a:rPr lang="es-ES" sz="1800" spc="-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</a:t>
            </a:r>
            <a:r>
              <a:rPr lang="es-ES" sz="1800" spc="-8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indicadores</a:t>
            </a:r>
            <a:r>
              <a:rPr lang="es-ES" sz="1800" spc="-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</a:t>
            </a:r>
            <a:r>
              <a:rPr lang="es-ES" sz="1800" spc="-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baja</a:t>
            </a:r>
            <a:r>
              <a:rPr lang="es-ES" sz="1800" b="1" spc="-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capacidad</a:t>
            </a:r>
            <a:r>
              <a:rPr lang="es-ES" sz="1800" b="1" spc="-8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predictiva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Síntomas psicosomáticos (dolor de cabeza o abdominal, fatiga, </a:t>
            </a:r>
            <a:r>
              <a:rPr lang="es-E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insomnio...)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Miedo</a:t>
            </a:r>
            <a:r>
              <a:rPr lang="es-E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s-E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estar</a:t>
            </a:r>
            <a:r>
              <a:rPr lang="es-E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solo</a:t>
            </a:r>
            <a:r>
              <a:rPr lang="es-E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s-ES" sz="1800" spc="-3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</a:t>
            </a:r>
            <a:r>
              <a:rPr lang="es-ES" sz="18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</a:t>
            </a:r>
            <a:r>
              <a:rPr lang="es-ES" sz="18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persona</a:t>
            </a:r>
            <a:r>
              <a:rPr lang="es-ES" sz="18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determinada.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Problemas</a:t>
            </a:r>
            <a:r>
              <a:rPr lang="es-E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alimentación o</a:t>
            </a:r>
            <a:r>
              <a:rPr lang="es-E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sueño. Expresión</a:t>
            </a:r>
            <a:r>
              <a:rPr lang="es-ES" sz="1800" spc="-6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emocional</a:t>
            </a:r>
            <a:r>
              <a:rPr lang="es-ES" sz="1800" spc="-5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</a:t>
            </a:r>
            <a:r>
              <a:rPr lang="es-ES" sz="1800" spc="-8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ansiedad,</a:t>
            </a:r>
            <a:r>
              <a:rPr lang="es-ES" sz="1800" spc="-3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depresión,</a:t>
            </a:r>
            <a:r>
              <a:rPr lang="es-ES" sz="1800" spc="-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agresividad,</a:t>
            </a:r>
            <a:r>
              <a:rPr lang="es-ES" sz="1800" spc="-3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vergüenza…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Rechazo al</a:t>
            </a:r>
            <a:r>
              <a:rPr lang="es-ES" sz="1800" spc="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contacto</a:t>
            </a:r>
            <a:r>
              <a:rPr lang="es-ES" sz="1800" spc="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físico y a</a:t>
            </a:r>
            <a:r>
              <a:rPr lang="es-ES" sz="1800" spc="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muestras</a:t>
            </a:r>
            <a:r>
              <a:rPr lang="es-ES" sz="1800" spc="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afecto</a:t>
            </a:r>
            <a:r>
              <a:rPr lang="es-E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es-ES" sz="18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relación </a:t>
            </a:r>
            <a:r>
              <a:rPr lang="es-E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habitual.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Resistencia</a:t>
            </a:r>
            <a:r>
              <a:rPr lang="es-ES" sz="1800" spc="-3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s-E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desnudarse</a:t>
            </a:r>
            <a:r>
              <a:rPr lang="es-ES" sz="1800" spc="-3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s-ES" sz="18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ducharse. </a:t>
            </a:r>
            <a:r>
              <a:rPr lang="es-ES" sz="1800" spc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Conductas</a:t>
            </a:r>
            <a:r>
              <a:rPr lang="es-ES" sz="1800" spc="-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8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autolesivas.</a:t>
            </a:r>
            <a:endParaRPr lang="es-ES" sz="1800" spc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ES" sz="1800" b="1" spc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95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749239" y="408892"/>
            <a:ext cx="5942479" cy="1325563"/>
          </a:xfrm>
        </p:spPr>
        <p:txBody>
          <a:bodyPr/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¿QUÉ SUPONE EL ASI?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5751" y="2013912"/>
            <a:ext cx="4000527" cy="914400"/>
          </a:xfrm>
          <a:prstGeom prst="rect">
            <a:avLst/>
          </a:prstGeom>
          <a:solidFill>
            <a:srgbClr val="DEBFA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s-ES" dirty="0"/>
              <a:t>El abuso sexual transgrede los límites personales en los menores.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5752" y="3443845"/>
            <a:ext cx="4000527" cy="914400"/>
          </a:xfrm>
          <a:prstGeom prst="rect">
            <a:avLst/>
          </a:prstGeom>
          <a:solidFill>
            <a:srgbClr val="BE997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s-ES" dirty="0"/>
              <a:t>Se realiza en un contexto de desigualdad o asimetría de poder.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35753" y="5021529"/>
            <a:ext cx="4000528" cy="914400"/>
          </a:xfrm>
          <a:prstGeom prst="rect">
            <a:avLst/>
          </a:prstGeom>
          <a:solidFill>
            <a:srgbClr val="836855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Se utiliza la mentira, la fuerza o la manipulación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FFBE450-0BE9-6E0A-1256-08EC64B90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865" y="2569960"/>
            <a:ext cx="3272971" cy="2451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046ECB2-5198-72D6-3FE7-6F63C8F75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541" y="629329"/>
            <a:ext cx="5531202" cy="30974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3531A9F-8C6F-E5D9-B39A-87DF8DE7DD0C}"/>
              </a:ext>
            </a:extLst>
          </p:cNvPr>
          <p:cNvSpPr txBox="1"/>
          <p:nvPr/>
        </p:nvSpPr>
        <p:spPr>
          <a:xfrm>
            <a:off x="770965" y="589809"/>
            <a:ext cx="2635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Tipos de abuso:</a:t>
            </a:r>
            <a:endParaRPr lang="es-ES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ED2FCD7-E449-5B5A-7081-C1DF081DB4E8}"/>
              </a:ext>
            </a:extLst>
          </p:cNvPr>
          <p:cNvSpPr txBox="1"/>
          <p:nvPr/>
        </p:nvSpPr>
        <p:spPr>
          <a:xfrm>
            <a:off x="569805" y="1259986"/>
            <a:ext cx="4262172" cy="988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ES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la forma de contacto</a:t>
            </a:r>
            <a:r>
              <a:rPr lang="es-ES" sz="11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ES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el vínculo.</a:t>
            </a:r>
            <a:endParaRPr lang="es-E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s-ES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el delito asociado, esto es, si el abuso incluye violación, o si va seguido de explotación sexual y trata de personas.</a:t>
            </a:r>
            <a:endParaRPr lang="es-E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BE36BF7-A176-FAE0-543B-41B0F6D81D9C}"/>
              </a:ext>
            </a:extLst>
          </p:cNvPr>
          <p:cNvSpPr txBox="1"/>
          <p:nvPr/>
        </p:nvSpPr>
        <p:spPr>
          <a:xfrm>
            <a:off x="569805" y="2905066"/>
            <a:ext cx="4002195" cy="857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atmósfera del hechizo y el abuso de poder. </a:t>
            </a:r>
            <a:r>
              <a:rPr lang="es-ES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(Zamorano, L A. Ya no te llamarán abandonada, PPC, Madrid 2019)</a:t>
            </a:r>
            <a:endParaRPr lang="es-E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5BBFBB81-7E62-1434-0669-E911B0119D3E}"/>
              </a:ext>
            </a:extLst>
          </p:cNvPr>
          <p:cNvSpPr txBox="1"/>
          <p:nvPr/>
        </p:nvSpPr>
        <p:spPr>
          <a:xfrm>
            <a:off x="3164541" y="4081672"/>
            <a:ext cx="4572000" cy="146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trampa de la confianza. 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imposición del secreto y el silencio. 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Amenazas e inversión de roles. 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s-E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Instalado en la confusión. </a:t>
            </a:r>
            <a:r>
              <a:rPr lang="es-ES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(James Hamilton /P. Karadima. Chile 2010)</a:t>
            </a:r>
            <a:endParaRPr lang="es-E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BB9EA636-B766-0C2A-EE61-9298854ADAC0}"/>
              </a:ext>
            </a:extLst>
          </p:cNvPr>
          <p:cNvSpPr/>
          <p:nvPr/>
        </p:nvSpPr>
        <p:spPr>
          <a:xfrm>
            <a:off x="1353671" y="5782235"/>
            <a:ext cx="6956612" cy="627530"/>
          </a:xfrm>
          <a:prstGeom prst="roundRect">
            <a:avLst/>
          </a:prstGeom>
          <a:solidFill>
            <a:srgbClr val="9680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Proceso de vampirización, camino de seducción que lleva a la víctima a caer finalmente en el sometimiento ante el abusador</a:t>
            </a:r>
          </a:p>
        </p:txBody>
      </p:sp>
    </p:spTree>
    <p:extLst>
      <p:ext uri="{BB962C8B-B14F-4D97-AF65-F5344CB8AC3E}">
        <p14:creationId xmlns:p14="http://schemas.microsoft.com/office/powerpoint/2010/main" xmlns="" val="275689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sz="2700" dirty="0">
                <a:solidFill>
                  <a:srgbClr val="FF0000"/>
                </a:solidFill>
              </a:rPr>
              <a:t>Ley Orgánica 8/2021, de 4 de junio, de protección integral a la infancia y la adolescencia frente a la violencia.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Arts. 15 y 16</a:t>
            </a:r>
          </a:p>
          <a:p>
            <a:pPr algn="just">
              <a:buNone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Toda persona que advierta una (indicios de) situación de violencia, está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obligada a comunicarlo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forma inmediata a la autoridad competente (Policía, Guardia Civil, Fiscalía de Menores).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Especialmente exigible a aquellas personas que por razón de su cargo, profesión, oficio o actividad,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tengan encomendada la asistencia, cuidado, enseñanza o protección de menores y, en el ejercicio de las mismas, hayan tenido conocimiento de una situación de violencia ejercida sobre los mismos.</a:t>
            </a:r>
          </a:p>
        </p:txBody>
      </p:sp>
      <p:pic>
        <p:nvPicPr>
          <p:cNvPr id="1026" name="Picture 2" descr="C:\Users\usuario\AppData\Local\Microsoft\Windows\INetCache\IE\HDYTLW6P\safety-43931_128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928670"/>
            <a:ext cx="889187" cy="8572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494</TotalTime>
  <Words>1520</Words>
  <Application>Microsoft Office PowerPoint</Application>
  <PresentationFormat>Presentación en pantalla (4:3)</PresentationFormat>
  <Paragraphs>146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¿POR QUÉ ESTA GUÍA?</vt:lpstr>
      <vt:lpstr>¿QUÉ NOS INSPIRA?</vt:lpstr>
      <vt:lpstr>Diapositiva 4</vt:lpstr>
      <vt:lpstr>Diapositiva 5</vt:lpstr>
      <vt:lpstr>Detección del Abuso Sexual: Observación y escucha a los menores.</vt:lpstr>
      <vt:lpstr>¿QUÉ SUPONE EL ASI?</vt:lpstr>
      <vt:lpstr>Diapositiva 8</vt:lpstr>
      <vt:lpstr> Ley Orgánica 8/2021, de 4 de junio, de protección integral a la infancia y la adolescencia frente a la violencia. </vt:lpstr>
      <vt:lpstr>¿Qué podemos hacer?  </vt:lpstr>
      <vt:lpstr>Diapositiva 11</vt:lpstr>
      <vt:lpstr>Diapositiva 12</vt:lpstr>
      <vt:lpstr>Diapositiva 13</vt:lpstr>
      <vt:lpstr>Diapositiva 14</vt:lpstr>
      <vt:lpstr>Diapositiva 15</vt:lpstr>
      <vt:lpstr>JUEGOS, BROMAS  Y CASTIGOS</vt:lpstr>
      <vt:lpstr>Diapositiva 17</vt:lpstr>
      <vt:lpstr>AUDIOVISUALES</vt:lpstr>
      <vt:lpstr>Diapositiva 19</vt:lpstr>
      <vt:lpstr>¿A QUÉ AYUDA LA FORMACIÓN?</vt:lpstr>
      <vt:lpstr>¿QUÉ TENEMOS QUE SABER?</vt:lpstr>
      <vt:lpstr>Y…¿SI OCURRE ALGO?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Tecnico</cp:lastModifiedBy>
  <cp:revision>12</cp:revision>
  <dcterms:created xsi:type="dcterms:W3CDTF">2023-10-02T09:04:47Z</dcterms:created>
  <dcterms:modified xsi:type="dcterms:W3CDTF">2024-01-29T11:50:43Z</dcterms:modified>
</cp:coreProperties>
</file>