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A985-3284-47E7-8090-A64ABCAA5267}" type="datetimeFigureOut">
              <a:rPr lang="es-ES" smtClean="0"/>
              <a:pPr/>
              <a:t>04/12/2015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08665-3D4E-44BE-8E83-FCFFF9162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www.romanicocastillayleon.com/sitefiles/img/zamora/tome/Leaf_005767_web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619672" y="4005064"/>
            <a:ext cx="578716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Espacio celebrativo</a:t>
            </a:r>
          </a:p>
          <a:p>
            <a:pPr algn="ctr"/>
            <a:r>
              <a:rPr lang="es-E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El baptisterio, </a:t>
            </a:r>
          </a:p>
          <a:p>
            <a:pPr algn="ctr"/>
            <a:r>
              <a:rPr lang="es-E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la fuente bautismal.</a:t>
            </a:r>
            <a:endParaRPr lang="es-ES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794322"/>
          </a:xfrm>
        </p:spPr>
        <p:txBody>
          <a:bodyPr>
            <a:noAutofit/>
          </a:bodyPr>
          <a:lstStyle/>
          <a:p>
            <a:pPr algn="l"/>
            <a:r>
              <a:rPr lang="es-ES" sz="2400" b="1" i="1" dirty="0" smtClean="0">
                <a:latin typeface="Georgia" pitchFamily="18" charset="0"/>
              </a:rPr>
              <a:t>NORMATIVA LITÚRGICA</a:t>
            </a:r>
            <a:br>
              <a:rPr lang="es-ES" sz="2400" b="1" i="1" dirty="0" smtClean="0">
                <a:latin typeface="Georgia" pitchFamily="18" charset="0"/>
              </a:rPr>
            </a:br>
            <a:r>
              <a:rPr lang="es-ES" sz="2400" i="1" dirty="0" smtClean="0">
                <a:latin typeface="Georgia" pitchFamily="18" charset="0"/>
              </a:rPr>
              <a:t>	El bautismo </a:t>
            </a:r>
            <a:r>
              <a:rPr lang="es-ES" sz="2400" b="1" i="1" dirty="0" smtClean="0">
                <a:latin typeface="Georgia" pitchFamily="18" charset="0"/>
              </a:rPr>
              <a:t>conmemora</a:t>
            </a:r>
            <a:r>
              <a:rPr lang="es-ES" sz="2400" i="1" dirty="0" smtClean="0">
                <a:latin typeface="Georgia" pitchFamily="18" charset="0"/>
              </a:rPr>
              <a:t> y </a:t>
            </a:r>
            <a:r>
              <a:rPr lang="es-ES" sz="2400" b="1" i="1" dirty="0" smtClean="0">
                <a:latin typeface="Georgia" pitchFamily="18" charset="0"/>
              </a:rPr>
              <a:t>actualiza</a:t>
            </a:r>
            <a:r>
              <a:rPr lang="es-ES" sz="2400" i="1" dirty="0" smtClean="0">
                <a:latin typeface="Georgia" pitchFamily="18" charset="0"/>
              </a:rPr>
              <a:t> el Misterio Pascual…</a:t>
            </a:r>
            <a:br>
              <a:rPr lang="es-ES" sz="2400" i="1" dirty="0" smtClean="0">
                <a:latin typeface="Georgia" pitchFamily="18" charset="0"/>
              </a:rPr>
            </a:br>
            <a:r>
              <a:rPr lang="es-ES" sz="2400" i="1" dirty="0" smtClean="0">
                <a:latin typeface="Georgia" pitchFamily="18" charset="0"/>
              </a:rPr>
              <a:t>	El agua del bautismo debe ser </a:t>
            </a:r>
            <a:r>
              <a:rPr lang="es-ES" sz="2400" b="1" i="1" dirty="0" smtClean="0">
                <a:latin typeface="Georgia" pitchFamily="18" charset="0"/>
              </a:rPr>
              <a:t>agua natural y limpia</a:t>
            </a:r>
            <a:r>
              <a:rPr lang="es-ES" sz="2400" i="1" dirty="0" smtClean="0">
                <a:latin typeface="Georgia" pitchFamily="18" charset="0"/>
              </a:rPr>
              <a:t>…</a:t>
            </a:r>
            <a:br>
              <a:rPr lang="es-ES" sz="2400" i="1" dirty="0" smtClean="0">
                <a:latin typeface="Georgia" pitchFamily="18" charset="0"/>
              </a:rPr>
            </a:br>
            <a:r>
              <a:rPr lang="es-ES" sz="2400" i="1" dirty="0" smtClean="0">
                <a:latin typeface="Georgia" pitchFamily="18" charset="0"/>
              </a:rPr>
              <a:t>	La celebración del bautismo se inicia con la bendición del agua y la profesión de fe… culminando con la </a:t>
            </a:r>
            <a:r>
              <a:rPr lang="es-ES" sz="2400" b="1" i="1" dirty="0" smtClean="0">
                <a:latin typeface="Georgia" pitchFamily="18" charset="0"/>
              </a:rPr>
              <a:t>ablución del agua </a:t>
            </a:r>
            <a:r>
              <a:rPr lang="es-ES" sz="2400" i="1" dirty="0" smtClean="0">
                <a:latin typeface="Georgia" pitchFamily="18" charset="0"/>
              </a:rPr>
              <a:t>y en la </a:t>
            </a:r>
            <a:r>
              <a:rPr lang="es-ES" sz="2400" b="1" i="1" dirty="0" smtClean="0">
                <a:latin typeface="Georgia" pitchFamily="18" charset="0"/>
              </a:rPr>
              <a:t>invocación</a:t>
            </a:r>
            <a:r>
              <a:rPr lang="es-ES" sz="2400" i="1" dirty="0" smtClean="0">
                <a:latin typeface="Georgia" pitchFamily="18" charset="0"/>
              </a:rPr>
              <a:t> de la </a:t>
            </a:r>
            <a:r>
              <a:rPr lang="es-ES" sz="2400" b="1" i="1" dirty="0" smtClean="0">
                <a:latin typeface="Georgia" pitchFamily="18" charset="0"/>
              </a:rPr>
              <a:t>Santísima Trinidad</a:t>
            </a:r>
            <a:r>
              <a:rPr lang="es-ES" sz="2400" i="1" dirty="0" smtClean="0">
                <a:latin typeface="Georgia" pitchFamily="18" charset="0"/>
              </a:rPr>
              <a:t>.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91318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sz="3400" b="1" dirty="0" smtClean="0">
                <a:latin typeface="Georgia" pitchFamily="18" charset="0"/>
              </a:rPr>
              <a:t>COLOCACIÓN ÓPTIMA</a:t>
            </a:r>
          </a:p>
          <a:p>
            <a:pPr algn="just">
              <a:buNone/>
            </a:pPr>
            <a:r>
              <a:rPr lang="es-ES" sz="3400" dirty="0" smtClean="0">
                <a:latin typeface="Georgia" pitchFamily="18" charset="0"/>
              </a:rPr>
              <a:t>	</a:t>
            </a:r>
            <a:r>
              <a:rPr lang="es-ES" sz="3400" i="1" dirty="0" smtClean="0">
                <a:latin typeface="Georgia" pitchFamily="18" charset="0"/>
              </a:rPr>
              <a:t>La fuente bautismal puede estar colocada en una capilla o también en otra parte de la iglesia visible a los fieles; de forma que facilite la </a:t>
            </a:r>
            <a:r>
              <a:rPr lang="es-ES" sz="3400" b="1" i="1" dirty="0" smtClean="0">
                <a:latin typeface="Georgia" pitchFamily="18" charset="0"/>
              </a:rPr>
              <a:t>participación comunitaria</a:t>
            </a:r>
            <a:r>
              <a:rPr lang="es-ES" sz="3400" i="1" dirty="0" smtClean="0">
                <a:latin typeface="Georgia" pitchFamily="18" charset="0"/>
              </a:rPr>
              <a:t>.</a:t>
            </a:r>
          </a:p>
          <a:p>
            <a:pPr algn="just">
              <a:buNone/>
            </a:pPr>
            <a:r>
              <a:rPr lang="es-ES" sz="3400" i="1" dirty="0" smtClean="0">
                <a:latin typeface="Georgia" pitchFamily="18" charset="0"/>
              </a:rPr>
              <a:t>De manera que pueda allí celebrarse dignamente el rito y se vea claramente el </a:t>
            </a:r>
            <a:r>
              <a:rPr lang="es-ES" sz="3400" b="1" i="1" dirty="0" smtClean="0">
                <a:latin typeface="Georgia" pitchFamily="18" charset="0"/>
              </a:rPr>
              <a:t>nexo</a:t>
            </a:r>
            <a:r>
              <a:rPr lang="es-ES" sz="3400" i="1" dirty="0" smtClean="0">
                <a:latin typeface="Georgia" pitchFamily="18" charset="0"/>
              </a:rPr>
              <a:t> que tiene con la palabra de Dios y con la Eucaristía, que es la cumbre de la Iniciación Cristiana.</a:t>
            </a:r>
            <a:endParaRPr lang="es-ES" sz="3400" dirty="0" smtClean="0">
              <a:latin typeface="Georgia" pitchFamily="18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3528392" cy="149817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36" name="Picture 12" descr="http://4.bp.blogspot.com/-FqqSFrq4f6w/Tv5Tx4ysCoI/AAAAAAAAAGg/cyvq_N-qEcc/s1600/RAVENABaptisterioArriano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51520" y="332656"/>
            <a:ext cx="4464496" cy="61206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548680"/>
            <a:ext cx="4032448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Apenas </a:t>
            </a:r>
          </a:p>
          <a:p>
            <a:pPr algn="ctr">
              <a:buNone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fue bautizado, </a:t>
            </a:r>
          </a:p>
          <a:p>
            <a:pPr algn="ctr">
              <a:buNone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Jesús salió del agua.</a:t>
            </a:r>
          </a:p>
          <a:p>
            <a:pPr algn="just">
              <a:buNone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En ese momento se abrieron los cielos, y vio al Espíritu de Dios descender como una paloma y dirigirse hacia él. </a:t>
            </a:r>
          </a:p>
          <a:p>
            <a:pPr algn="just">
              <a:buNone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Y se oyó una voz del cielo que decía: «Este es mi Hijo muy querido, en quien tengo puesta toda mi predilección». </a:t>
            </a:r>
          </a:p>
          <a:p>
            <a:pPr algn="r">
              <a:buNone/>
            </a:pPr>
            <a:r>
              <a:rPr lang="es-ES" sz="22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Mateo 3, 16</a:t>
            </a:r>
            <a:endParaRPr lang="es-ES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es-ES" dirty="0"/>
          </a:p>
        </p:txBody>
      </p:sp>
      <p:sp>
        <p:nvSpPr>
          <p:cNvPr id="1026" name="AutoShape 2" descr="https://s-media-cache-ak0.pinimg.com/736x/d7/0b/1f/d70b1f8c28c56d2dfad32bde56d071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s-media-cache-ak0.pinimg.com/736x/d7/0b/1f/d70b1f8c28c56d2dfad32bde56d071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s-media-cache-ak0.pinimg.com/736x/d7/0b/1f/d70b1f8c28c56d2dfad32bde56d071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s-media-cache-ak0.pinimg.com/736x/d7/0b/1f/d70b1f8c28c56d2dfad32bde56d071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https://s-media-cache-ak0.pinimg.com/736x/d7/0b/1f/d70b1f8c28c56d2dfad32bde56d071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0XMUftecPjg/UPmazdI9CsI/AAAAAAAA0PM/Ja1DK8vfxB0/s1600/Gotas-de-Aguas_Fondos-de-Escrit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4978896" cy="1287016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chemeClr val="bg1"/>
                </a:solidFill>
                <a:latin typeface="Georgia" pitchFamily="18" charset="0"/>
              </a:rPr>
              <a:t>	El bautismo es el </a:t>
            </a:r>
            <a:r>
              <a:rPr lang="es-ES" sz="2000" b="1" dirty="0" smtClean="0">
                <a:solidFill>
                  <a:srgbClr val="FFFF00"/>
                </a:solidFill>
                <a:latin typeface="Georgia" pitchFamily="18" charset="0"/>
              </a:rPr>
              <a:t>fundamento</a:t>
            </a:r>
            <a:r>
              <a:rPr lang="es-ES" sz="2000" dirty="0" smtClean="0">
                <a:solidFill>
                  <a:schemeClr val="bg1"/>
                </a:solidFill>
                <a:latin typeface="Georgia" pitchFamily="18" charset="0"/>
              </a:rPr>
              <a:t> de toda la vida cristiana, el pórtico de </a:t>
            </a:r>
            <a:r>
              <a:rPr lang="es-ES" sz="2000" b="1" dirty="0" smtClean="0">
                <a:solidFill>
                  <a:srgbClr val="FFFF00"/>
                </a:solidFill>
                <a:latin typeface="Georgia" pitchFamily="18" charset="0"/>
              </a:rPr>
              <a:t>entrada</a:t>
            </a:r>
            <a:r>
              <a:rPr lang="es-ES" sz="2000" dirty="0" smtClean="0">
                <a:solidFill>
                  <a:schemeClr val="bg1"/>
                </a:solidFill>
                <a:latin typeface="Georgia" pitchFamily="18" charset="0"/>
              </a:rPr>
              <a:t> en la vida del Espíritu, y la </a:t>
            </a:r>
            <a:r>
              <a:rPr lang="es-ES" sz="2000" b="1" dirty="0" smtClean="0">
                <a:solidFill>
                  <a:srgbClr val="FFFF00"/>
                </a:solidFill>
                <a:latin typeface="Georgia" pitchFamily="18" charset="0"/>
              </a:rPr>
              <a:t>puerta</a:t>
            </a:r>
            <a:r>
              <a:rPr lang="es-ES" sz="2000" dirty="0" smtClean="0">
                <a:solidFill>
                  <a:schemeClr val="bg1"/>
                </a:solidFill>
                <a:latin typeface="Georgia" pitchFamily="18" charset="0"/>
              </a:rPr>
              <a:t> que abre el acceso a los otros sacramentos. </a:t>
            </a:r>
            <a:endParaRPr lang="es-ES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  <a:effectLst>
            <a:softEdge rad="127000"/>
          </a:effectLst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La inmersión en el agua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 recuerda los simbolismos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de la muerte,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la purificación,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 la regeneración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y la renovación.</a:t>
            </a:r>
          </a:p>
          <a:p>
            <a:pPr algn="just">
              <a:buNone/>
            </a:pPr>
            <a:endParaRPr lang="es-ES" sz="3300" dirty="0" smtClean="0"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algn="just">
              <a:buNone/>
            </a:pPr>
            <a:endParaRPr lang="es-ES" sz="3300" dirty="0" smtClean="0"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algn="just">
              <a:buNone/>
            </a:pPr>
            <a:r>
              <a:rPr lang="es-ES" sz="42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Hace de nosotros miembros </a:t>
            </a:r>
          </a:p>
          <a:p>
            <a:pPr algn="just">
              <a:buNone/>
            </a:pPr>
            <a:r>
              <a:rPr lang="es-ES" sz="42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del cuerpo de Cristo. </a:t>
            </a:r>
          </a:p>
          <a:p>
            <a:pPr algn="just">
              <a:buNone/>
            </a:pPr>
            <a:r>
              <a:rPr lang="es-ES" sz="42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Nos  incorpora a la Iglesia.</a:t>
            </a:r>
          </a:p>
          <a:p>
            <a:pPr algn="just">
              <a:buNone/>
            </a:pPr>
            <a:endParaRPr lang="es-ES" sz="3300" dirty="0" smtClean="0"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De las fuentes bautismales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nace el único pueblo de Dios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de la Nueva Alianza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que trasciende todos los límites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naturales o humanos de las naciones, </a:t>
            </a:r>
          </a:p>
          <a:p>
            <a:pPr algn="r">
              <a:buNone/>
            </a:pPr>
            <a:r>
              <a:rPr lang="es-ES" sz="45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las culturas, las razas…</a:t>
            </a:r>
          </a:p>
          <a:p>
            <a:pPr>
              <a:buNone/>
            </a:pPr>
            <a:endParaRPr lang="es-ES" sz="4500" dirty="0" smtClean="0"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algn="r">
              <a:buNone/>
            </a:pPr>
            <a:r>
              <a:rPr lang="es-ES" sz="4500" i="1" dirty="0" smtClean="0">
                <a:solidFill>
                  <a:schemeClr val="bg1"/>
                </a:solidFill>
                <a:effectLst/>
                <a:latin typeface="Georgia" pitchFamily="18" charset="0"/>
              </a:rPr>
              <a:t>			Catecismo de la Iglesia Católica</a:t>
            </a:r>
          </a:p>
          <a:p>
            <a:pPr>
              <a:buNone/>
            </a:pPr>
            <a:endParaRPr lang="es-ES" sz="2000" dirty="0"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44816" cy="1728192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Georgia" pitchFamily="18" charset="0"/>
              </a:rPr>
              <a:t>El </a:t>
            </a:r>
            <a:r>
              <a:rPr lang="es-ES" sz="2000" b="1" dirty="0" smtClean="0">
                <a:latin typeface="Georgia" pitchFamily="18" charset="0"/>
              </a:rPr>
              <a:t>RITO</a:t>
            </a:r>
            <a:r>
              <a:rPr lang="es-ES" sz="2000" dirty="0" smtClean="0">
                <a:latin typeface="Georgia" pitchFamily="18" charset="0"/>
              </a:rPr>
              <a:t> del bautismo cristiano no es una creación cristiana. </a:t>
            </a:r>
            <a:br>
              <a:rPr lang="es-ES" sz="2000" dirty="0" smtClean="0">
                <a:latin typeface="Georgia" pitchFamily="18" charset="0"/>
              </a:rPr>
            </a:br>
            <a:r>
              <a:rPr lang="es-ES" sz="2000" dirty="0" smtClean="0">
                <a:latin typeface="Georgia" pitchFamily="18" charset="0"/>
              </a:rPr>
              <a:t>En tiempos de Cristo existía un auténtico movimiento bautista en Palestina. Algunos ríos sagrados, como el Jordán, purificaban y devolvían la salud. </a:t>
            </a:r>
            <a:endParaRPr lang="es-ES" sz="2000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916832"/>
            <a:ext cx="4464496" cy="4536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200" dirty="0" smtClean="0">
                <a:latin typeface="Georgia" pitchFamily="18" charset="0"/>
              </a:rPr>
              <a:t>La ley judía requiere un </a:t>
            </a:r>
            <a:r>
              <a:rPr lang="es-ES" sz="2200" b="1" dirty="0" smtClean="0">
                <a:latin typeface="Georgia" pitchFamily="18" charset="0"/>
              </a:rPr>
              <a:t>rito de purificación</a:t>
            </a:r>
            <a:r>
              <a:rPr lang="es-ES" sz="2200" dirty="0" smtClean="0">
                <a:latin typeface="Georgia" pitchFamily="18" charset="0"/>
              </a:rPr>
              <a:t> mediante la inmersión en el agua para tres momentos importantes de la vida religiosa: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Georgia" pitchFamily="18" charset="0"/>
              </a:rPr>
              <a:t>En el proceso de conversión al judaísmo.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Georgia" pitchFamily="18" charset="0"/>
              </a:rPr>
              <a:t>Después del período menstrual 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Georgia" pitchFamily="18" charset="0"/>
              </a:rPr>
              <a:t>La purificación de los utensilios.</a:t>
            </a:r>
          </a:p>
          <a:p>
            <a:pPr>
              <a:buNone/>
            </a:pPr>
            <a:endParaRPr lang="es-ES" sz="2000" dirty="0" smtClean="0"/>
          </a:p>
          <a:p>
            <a:pPr algn="ctr">
              <a:buNone/>
            </a:pPr>
            <a:r>
              <a:rPr lang="es-ES" b="1" dirty="0" err="1" smtClean="0"/>
              <a:t>Mikwah</a:t>
            </a:r>
            <a:r>
              <a:rPr lang="es-ES" b="1" dirty="0" smtClean="0"/>
              <a:t> </a:t>
            </a:r>
          </a:p>
          <a:p>
            <a:pPr algn="ctr">
              <a:buNone/>
            </a:pPr>
            <a:endParaRPr lang="es-ES" sz="2000" b="1" dirty="0" smtClean="0"/>
          </a:p>
          <a:p>
            <a:pPr algn="ctr">
              <a:buNone/>
            </a:pPr>
            <a:r>
              <a:rPr lang="es-ES" sz="2000" dirty="0" smtClean="0"/>
              <a:t>(</a:t>
            </a:r>
            <a:r>
              <a:rPr lang="es-ES" sz="2000" i="1" dirty="0" err="1" smtClean="0"/>
              <a:t>Qumram</a:t>
            </a:r>
            <a:r>
              <a:rPr lang="es-ES" sz="2000" i="1" dirty="0" smtClean="0"/>
              <a:t>, escalinata de una </a:t>
            </a:r>
            <a:r>
              <a:rPr lang="es-ES" sz="2000" i="1" dirty="0" err="1" smtClean="0"/>
              <a:t>Mikwah</a:t>
            </a:r>
            <a:r>
              <a:rPr lang="es-ES" sz="2000" i="1" dirty="0" smtClean="0"/>
              <a:t>, hacia el 35 a. C.)</a:t>
            </a:r>
            <a:endParaRPr lang="es-ES" sz="2000" dirty="0"/>
          </a:p>
        </p:txBody>
      </p:sp>
      <p:pic>
        <p:nvPicPr>
          <p:cNvPr id="1026" name="Picture 2" descr="http://www.crivoice.org/phototour/photoarchive/mikv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3672408" cy="42195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760640" cy="157018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Georgia" pitchFamily="18" charset="0"/>
              </a:rPr>
              <a:t>	Las comunidades judeocristianas de los </a:t>
            </a:r>
            <a:r>
              <a:rPr lang="es-ES" sz="2000" b="1" dirty="0" smtClean="0">
                <a:latin typeface="Georgia" pitchFamily="18" charset="0"/>
              </a:rPr>
              <a:t>siglos I – II </a:t>
            </a:r>
            <a:r>
              <a:rPr lang="es-ES" sz="2000" dirty="0" smtClean="0">
                <a:latin typeface="Georgia" pitchFamily="18" charset="0"/>
              </a:rPr>
              <a:t>destinaron a la iniciación cristiana algunas habitaciones de las </a:t>
            </a:r>
            <a:r>
              <a:rPr lang="es-ES" sz="2000" i="1" dirty="0" smtClean="0">
                <a:latin typeface="Georgia" pitchFamily="18" charset="0"/>
              </a:rPr>
              <a:t>Domus Ecclesiae</a:t>
            </a:r>
            <a:r>
              <a:rPr lang="es-ES" sz="2000" dirty="0" smtClean="0">
                <a:latin typeface="Georgia" pitchFamily="18" charset="0"/>
              </a:rPr>
              <a:t>. </a:t>
            </a:r>
            <a:br>
              <a:rPr lang="es-ES" sz="2000" dirty="0" smtClean="0">
                <a:latin typeface="Georgia" pitchFamily="18" charset="0"/>
              </a:rPr>
            </a:br>
            <a:r>
              <a:rPr lang="es-ES" sz="2000" dirty="0" smtClean="0">
                <a:latin typeface="Georgia" pitchFamily="18" charset="0"/>
              </a:rPr>
              <a:t>Donde aparece una amplia </a:t>
            </a:r>
            <a:r>
              <a:rPr lang="es-ES" sz="2000" b="1" dirty="0" smtClean="0">
                <a:latin typeface="Georgia" pitchFamily="18" charset="0"/>
              </a:rPr>
              <a:t>fuente bautismal</a:t>
            </a:r>
            <a:r>
              <a:rPr lang="es-ES" sz="2000" dirty="0" smtClean="0">
                <a:latin typeface="Georgia" pitchFamily="18" charset="0"/>
              </a:rPr>
              <a:t>.</a:t>
            </a:r>
            <a:endParaRPr lang="es-ES" sz="2000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3024336" cy="568863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endParaRPr lang="es-ES" sz="2000" dirty="0" smtClean="0">
              <a:latin typeface="Georgia" pitchFamily="18" charset="0"/>
            </a:endParaRPr>
          </a:p>
          <a:p>
            <a:pPr algn="just">
              <a:lnSpc>
                <a:spcPct val="160000"/>
              </a:lnSpc>
              <a:buNone/>
            </a:pPr>
            <a:endParaRPr lang="es-ES" sz="2000" dirty="0" smtClean="0">
              <a:latin typeface="Georgia" pitchFamily="18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s-ES" sz="2300" dirty="0" smtClean="0">
                <a:latin typeface="Georgia" pitchFamily="18" charset="0"/>
              </a:rPr>
              <a:t>Se trata de una </a:t>
            </a:r>
            <a:r>
              <a:rPr lang="es-ES" sz="2300" b="1" dirty="0" smtClean="0">
                <a:latin typeface="Georgia" pitchFamily="18" charset="0"/>
              </a:rPr>
              <a:t>cavidad excavada en la roca.</a:t>
            </a:r>
            <a:endParaRPr lang="es-ES" sz="2300" dirty="0" smtClean="0">
              <a:latin typeface="Georgia" pitchFamily="18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s-ES" sz="2300" dirty="0" smtClean="0">
                <a:latin typeface="Georgia" pitchFamily="18" charset="0"/>
              </a:rPr>
              <a:t>Paredes con revoque y </a:t>
            </a:r>
            <a:r>
              <a:rPr lang="es-ES" sz="2300" b="1" dirty="0" smtClean="0">
                <a:latin typeface="Georgia" pitchFamily="18" charset="0"/>
              </a:rPr>
              <a:t>suelo de mosaico</a:t>
            </a:r>
            <a:r>
              <a:rPr lang="es-ES" sz="2300" dirty="0" smtClean="0">
                <a:latin typeface="Georgia" pitchFamily="18" charset="0"/>
              </a:rPr>
              <a:t>. </a:t>
            </a:r>
          </a:p>
          <a:p>
            <a:pPr algn="just">
              <a:lnSpc>
                <a:spcPct val="160000"/>
              </a:lnSpc>
              <a:buNone/>
            </a:pPr>
            <a:r>
              <a:rPr lang="es-ES" sz="2300" b="1" dirty="0" smtClean="0">
                <a:latin typeface="Georgia" pitchFamily="18" charset="0"/>
              </a:rPr>
              <a:t>Siete escalones </a:t>
            </a:r>
            <a:r>
              <a:rPr lang="es-ES" sz="2300" dirty="0" smtClean="0">
                <a:latin typeface="Georgia" pitchFamily="18" charset="0"/>
              </a:rPr>
              <a:t>por donde el catecúmeno llega hasta la piscina a recibir el Bautismo.</a:t>
            </a:r>
          </a:p>
          <a:p>
            <a:pPr>
              <a:buNone/>
            </a:pPr>
            <a:endParaRPr lang="es-ES" sz="2100" dirty="0" smtClean="0"/>
          </a:p>
          <a:p>
            <a:pPr algn="ctr">
              <a:buNone/>
            </a:pPr>
            <a:r>
              <a:rPr lang="es-ES" sz="2100" dirty="0" smtClean="0"/>
              <a:t>(</a:t>
            </a:r>
            <a:r>
              <a:rPr lang="es-ES" sz="2100" i="1" dirty="0" smtClean="0"/>
              <a:t>Nazaret, </a:t>
            </a:r>
          </a:p>
          <a:p>
            <a:pPr algn="ctr">
              <a:buNone/>
            </a:pPr>
            <a:r>
              <a:rPr lang="es-ES" sz="2100" i="1" dirty="0" smtClean="0"/>
              <a:t>fuente bautismal judeocristiana</a:t>
            </a:r>
          </a:p>
          <a:p>
            <a:pPr algn="ctr">
              <a:buNone/>
            </a:pPr>
            <a:r>
              <a:rPr lang="es-ES" sz="2100" i="1" dirty="0" smtClean="0"/>
              <a:t> en la casa de José y María, </a:t>
            </a:r>
          </a:p>
          <a:p>
            <a:pPr algn="ctr">
              <a:buNone/>
            </a:pPr>
            <a:r>
              <a:rPr lang="es-ES" sz="2100" i="1" dirty="0" smtClean="0"/>
              <a:t>siglo I- II</a:t>
            </a:r>
            <a:r>
              <a:rPr lang="es-ES" sz="2100" dirty="0" smtClean="0"/>
              <a:t>)</a:t>
            </a:r>
            <a:endParaRPr lang="es-ES" sz="2100" dirty="0"/>
          </a:p>
        </p:txBody>
      </p:sp>
      <p:pic>
        <p:nvPicPr>
          <p:cNvPr id="17410" name="Picture 2" descr="http://2.bp.blogspot.com/_FC95mcpcCmw/SgMBrujuXHI/AAAAAAAAGcI/grlQE6NDPLE/s400/Nazareth2+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876" y="1988840"/>
            <a:ext cx="5524548" cy="43204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332656"/>
            <a:ext cx="3744416" cy="2952328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solidFill>
                  <a:schemeClr val="tx2"/>
                </a:solidFill>
                <a:latin typeface="Georgia" pitchFamily="18" charset="0"/>
              </a:rPr>
              <a:t>En el siglo IV se constata una liturgia bautismal bien determinada y la construcción de estructuras bautismales, fuentes y baptisterios. </a:t>
            </a:r>
            <a:endParaRPr lang="es-ES" sz="24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437112"/>
            <a:ext cx="4557192" cy="18616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 smtClean="0">
                <a:latin typeface="Georgia" pitchFamily="18" charset="0"/>
              </a:rPr>
              <a:t>La fuente bautismal tiene una forma simbólica: </a:t>
            </a:r>
          </a:p>
          <a:p>
            <a:pPr algn="ctr">
              <a:buNone/>
            </a:pPr>
            <a:r>
              <a:rPr lang="es-ES" sz="2400" b="1" i="1" dirty="0" smtClean="0">
                <a:latin typeface="Georgia" pitchFamily="18" charset="0"/>
              </a:rPr>
              <a:t>TUMBA Y MADRE</a:t>
            </a:r>
            <a:endParaRPr lang="es-ES" sz="1800" b="1" dirty="0">
              <a:latin typeface="Georgia" pitchFamily="18" charset="0"/>
            </a:endParaRPr>
          </a:p>
        </p:txBody>
      </p:sp>
      <p:pic>
        <p:nvPicPr>
          <p:cNvPr id="18434" name="Picture 2" descr="http://3.bp.blogspot.com/-cVz5lbQ7p8s/VHMezo_afiI/AAAAAAAADUE/fXipg4BIZVU/s1600/pila-bautismal-con-mosaicos__MG_3508_1200px%2B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24536" cy="3672408"/>
          </a:xfrm>
          <a:prstGeom prst="rect">
            <a:avLst/>
          </a:prstGeom>
          <a:noFill/>
        </p:spPr>
      </p:pic>
      <p:pic>
        <p:nvPicPr>
          <p:cNvPr id="18436" name="Picture 4" descr="http://www.cromacultura.com/wp-content/uploads/2013/08/pila-bautis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240560" cy="339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085185"/>
            <a:ext cx="4752528" cy="1008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400" b="1" dirty="0" smtClean="0">
                <a:latin typeface="Georgia" pitchFamily="18" charset="0"/>
              </a:rPr>
              <a:t>El BAPTISTERIO  como lugar de pasaje. </a:t>
            </a:r>
            <a:endParaRPr lang="es-ES" sz="2400" b="1" dirty="0">
              <a:latin typeface="Georgia" pitchFamily="18" charset="0"/>
            </a:endParaRPr>
          </a:p>
        </p:txBody>
      </p:sp>
      <p:pic>
        <p:nvPicPr>
          <p:cNvPr id="19460" name="Picture 4" descr="http://40.media.tumblr.com/8bb14d451699eee1823e7f33b5c447db/tumblr_nrke8lKbcO1uv45olo2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45590" cy="51125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8144" y="476672"/>
            <a:ext cx="2818656" cy="324036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Georgia" pitchFamily="18" charset="0"/>
              </a:rPr>
              <a:t>LA FORMA OCTOGONAL</a:t>
            </a:r>
            <a:br>
              <a:rPr lang="es-ES" sz="2400" b="1" dirty="0" smtClean="0">
                <a:latin typeface="Georgia" pitchFamily="18" charset="0"/>
              </a:rPr>
            </a:br>
            <a:r>
              <a:rPr lang="es-ES" sz="2400" b="1" dirty="0" smtClean="0">
                <a:latin typeface="Georgia" pitchFamily="18" charset="0"/>
              </a:rPr>
              <a:t>De gran riqueza de significados simbólicos: </a:t>
            </a:r>
            <a:r>
              <a:rPr lang="es-ES" sz="2400" b="1" i="1" dirty="0" smtClean="0">
                <a:latin typeface="Georgia" pitchFamily="18" charset="0"/>
              </a:rPr>
              <a:t>figura del cosmos, del paraíso, de la vida eterna…</a:t>
            </a:r>
            <a:endParaRPr lang="es-ES" sz="2400" b="1" dirty="0">
              <a:latin typeface="Georgia" pitchFamily="18" charset="0"/>
            </a:endParaRPr>
          </a:p>
        </p:txBody>
      </p:sp>
      <p:pic>
        <p:nvPicPr>
          <p:cNvPr id="19458" name="Picture 2" descr="http://www.arqhys.com/articulos/fotos/articulos/Construccion-de-baptisteri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960440" cy="297033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192" y="908720"/>
            <a:ext cx="2458616" cy="165618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Georgia" pitchFamily="18" charset="0"/>
              </a:rPr>
              <a:t>Pila bautismal de </a:t>
            </a:r>
            <a:br>
              <a:rPr lang="es-ES" sz="2400" b="1" dirty="0" smtClean="0">
                <a:latin typeface="Georgia" pitchFamily="18" charset="0"/>
              </a:rPr>
            </a:br>
            <a:r>
              <a:rPr lang="es-ES" sz="2400" b="1" dirty="0" err="1" smtClean="0">
                <a:latin typeface="Georgia" pitchFamily="18" charset="0"/>
              </a:rPr>
              <a:t>Talamanca</a:t>
            </a:r>
            <a:r>
              <a:rPr lang="es-ES" sz="2400" b="1" dirty="0" smtClean="0">
                <a:latin typeface="Georgia" pitchFamily="18" charset="0"/>
              </a:rPr>
              <a:t> del Jarama</a:t>
            </a:r>
            <a:endParaRPr lang="es-ES" sz="2400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5589240"/>
            <a:ext cx="411480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>
                <a:latin typeface="Georgia" pitchFamily="18" charset="0"/>
              </a:rPr>
              <a:t>Pila bautismal de Carabaña</a:t>
            </a:r>
            <a:endParaRPr lang="es-ES" sz="2000" b="1" dirty="0">
              <a:latin typeface="Georgia" pitchFamily="18" charset="0"/>
            </a:endParaRPr>
          </a:p>
        </p:txBody>
      </p:sp>
      <p:pic>
        <p:nvPicPr>
          <p:cNvPr id="20482" name="Picture 2" descr="http://revistasolana.es/media/20510/pila-bautis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886718" cy="3907309"/>
          </a:xfrm>
          <a:prstGeom prst="rect">
            <a:avLst/>
          </a:prstGeom>
          <a:noFill/>
        </p:spPr>
      </p:pic>
      <p:pic>
        <p:nvPicPr>
          <p:cNvPr id="20484" name="Picture 4" descr="http://3.bp.blogspot.com/_HtJTE3hjhf0/SXxfDibq4yI/AAAAAAAAAWs/13QPczyDxa4/s400/xxxxxxxxxxxxxx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4032448" cy="35055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3394720" cy="1084982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Georgia" pitchFamily="18" charset="0"/>
              </a:rPr>
              <a:t>Pila bautismal de Iglesia </a:t>
            </a:r>
            <a:br>
              <a:rPr lang="es-ES" sz="2400" b="1" dirty="0" smtClean="0">
                <a:latin typeface="Georgia" pitchFamily="18" charset="0"/>
              </a:rPr>
            </a:br>
            <a:r>
              <a:rPr lang="es-ES" sz="2400" b="1" dirty="0" smtClean="0">
                <a:latin typeface="Georgia" pitchFamily="18" charset="0"/>
              </a:rPr>
              <a:t>de</a:t>
            </a:r>
            <a:br>
              <a:rPr lang="es-ES" sz="2400" b="1" dirty="0" smtClean="0">
                <a:latin typeface="Georgia" pitchFamily="18" charset="0"/>
              </a:rPr>
            </a:br>
            <a:r>
              <a:rPr lang="es-ES" sz="2400" b="1" dirty="0" smtClean="0">
                <a:latin typeface="Georgia" pitchFamily="18" charset="0"/>
              </a:rPr>
              <a:t> Arganda del Rey</a:t>
            </a:r>
            <a:endParaRPr lang="es-ES" sz="2400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5661248"/>
            <a:ext cx="3744416" cy="75294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dirty="0" smtClean="0">
                <a:latin typeface="Georgia" pitchFamily="18" charset="0"/>
              </a:rPr>
              <a:t>Pila bautismal </a:t>
            </a:r>
          </a:p>
          <a:p>
            <a:pPr>
              <a:buNone/>
            </a:pPr>
            <a:r>
              <a:rPr lang="es-ES" b="1" dirty="0" smtClean="0">
                <a:latin typeface="Georgia" pitchFamily="18" charset="0"/>
              </a:rPr>
              <a:t>de Iglesia de Campo Real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22530" name="AutoShape 2" descr="data:image/jpeg;base64,/9j/4AAQSkZJRgABAQAAAQABAAD/2wCEAAkGBxQTEhUUExQWFhUXFxgaGRgYFxwgGhwYGBcaFxcYGBgYHSggGhwlHBUXITEhJSkrLi4uFx8zODMsNygtLisBCgoKDg0OGxAQGiwkHCQsLCwsLCwsLCwsLCwsLSwsLCwsLCwsLCwsLCwsLCwsLCwsLCwsLCwsLCwsLCwsLCwsLP/AABEIARQAtwMBIgACEQEDEQH/xAAbAAABBQEBAAAAAAAAAAAAAAAEAAECAwUGB//EAEQQAAEDAgMFBgQDBQYEBwAAAAEAAhEDIQQxQQUSUWFxEyKBkaGxBjLB8ELR4RRSYpLxIzNDcrLCFSSCogcWJTRTlLP/xAAYAQADAQEAAAAAAAAAAAAAAAAAAQIDBP/EAC0RAAICAQIEBAYCAwAAAAAAAAABAhEDEiExMkFREyJxgQRhkaHh8LHxI0JS/9oADAMBAAIRAxEAPwDk6RdUqDedm0gxYCNCrHC8doCJi4HBW06MVY3ZhpBgxIiZPRE43Bsa1rmRJ0zBB1WKmtTRvKDUUwTZVGA7hvQDx4rfpD+zBWHsxsCIPeda9pAuAOK18O6QWpRlaHkjpfsTa25lVYhvsoEmVV2lzdUQZtTdL3b1ojXUBTohkSbmdc4VlJ7G1H7wknK18ksNN91vO6YIcsBEb0tkw0n5cpgaKHYXtULbGIMaZfoqw2SXEEneuBkLcdZRHdLhGYJkRfJZPlZsl5kR7RzpaToDYZjmliKHdaA8ltovbJCNrMmQDF558FZXDLBxdkCJBHiBwVPmRC5H7Fru0aPwwOSuZhCRlJNyB6oKN4wHu3QOOZ4KIrGd0OOftxSyZNC+ZWLFrfyLXYUtB7sOB5zxEhJzy5l27rjpPDNEuxe9F90WsNTkqauGFURLgL5GNU8UpSVyVE5Yxg6i7IFhiQPFX4Cp8oOZJ9UDsvZwkltR24LQ4ySdYXTYHZ7AAXTOnJaSZmi3tSf6fqp4Wr32yMiPdSqECBfzCubWaMmrMoKxBmu4weMQg9s3LRcQOAW8TJY8CN9kmeIKF22xhAdmcvqnYmjlXU+RSWiXjQBJOyaMVuy6m9/e0yIObXTy05lW0diO3GDtBLN7QxBNh6rIPxBXH4hr+EKdPb+It38/4R7Qq8JcS/Ek9jUp/D7juk1mMLXNIJa65F9MitNuxL737TQznN8/6Fy+I2q57f7Uuc0EWbAMkRNgh3bQoBwbu1r67/KVy5FOEqj/AB+TrxqE4+d7/vyO0q7ElsjE0JjKXz/oQuF+Hd6o0PxFBrNXBzifAFoWBheyqWBqg83Iv9iZ+9V/n/RSpZH/AF+SnjwLbV+/Q1tr/CcVS7D4ig9pAIc95Dp1BAaQh27FrsJaDRfN5bUEX6wfRZT2sbIJqmBPz/ogn7SpjL9ot/EPyTeTJe6+35BYMNbS/foauG2JiGSXNaHW/wARsZcJ6KJ2RXL53BoZ7Rnjfe5FZo2kwxevf+IKT8c0AHerQTGfqs9UuFGujHx1GrtDZVVrAGsBkgkB7Cd3wcoUsBU3WkUnl1we80iJkfitmsXGbWbTALjWuSNPqhh8SMORq+MLWPiN2kQ4YknHV9jdOz3NtUbuv+h1shq9INcADBOqfAlzqNN4cbhx73N7s1QXtcWTUu927Az530sFtNeV2ckHU1XcNx1FgDd0y4uEiIi4kg8FKjWaBEi4PusnE7VY3EOo7hLmuDWzeTpJ0WfSxtKo4i4deQdI5p4lUF1IzNObo7LYWz2hoa54nMwfZbjjRAvPhy8Vx2y3Dcad64dE8BOq6YhvFEuIlVFr61Lf3RNgCec5Qrm9lIF/vxQb2jMFWUwyBe6Q6OmdjKXZs3rFlh/EJ0QW18dScGgEQNAoY6nTkEGTu8+CxccBNgU7JCnYiiOJSWcGAGSLJkCs40uub6eitp/g6D3TPZukkQ4QRcfRXP73ZRbxkZzmtwRKi0Q8T+GR1ByWcHDepudYusfDLpmt3AUWhzy7vAseIjhe3Oy5jDPAdDiSN47oOd/sLnycX6HRBbJ31O1wlBopyDJJz/KUmuUaFXeotN+vGLZaJgljflRObnYNiB/aADVqw8c3dc5sEnllxWtja0PHEBZ2IJc4mRGp/JGTuPDvsC4EyW90+EKw1f8AmnMIduiLa2zMJtnsEtkkRw1vnCNLXuxUywy1sPNrQbHmsJNW/Q64xtbdzA29vdu8OkBrgADwhBYdt/NaO26bRWfuu3st68w6LieAQOHF/Arvw8kfQ5przv1OqZS/5aiZPyZTa7ihzVBxNACwE+azdqVT2dAA5Uv9xVGwcQe1pudvOALtJMR+qzy8svcUY6Zp/MNxzv8A1F1gZqNzHCDY6LNoUy2r2rw1rSTqPaVq7QZONLxIaXA94QYiMj0WNtOj8gF/mKWLkXoZZt5y9TtNjAdkCMnOmeUgfRds+mNFxXw/Td2FKSLxAjKTku1JPEJPiC4A9VsFQw1El4N44Jq8mMs1bhnu3wbRI91Ngb1dg7V0ngPJoWTimw+FLalV+88t3SRfrAWe/ElwD92C4WE8PBF7irYJc4BJDioSL2SVEnD0wQ8AR32yJ59USysQxoJyLrRrx6Kmizf3TJkANA8FPDtcWgmc3CVuUgrZ9T+03R3XHfhxNrg24D+qy8Y2o2q0mnukuMTlPI5FbdFg3w4WG8BbPe3DOa1/jNlN2BwtRhLXWa3nMb19Ihc2Xm9jeHL7mY6sBTbM3vllaYsqDixNp8lr7I2W+rSaWsmGi+RnoTcWzRTthVB+B3ks8L8g/iY/5GcriQXGY08UA6zua6nG7Le0glpHUR7rmsVWb2hAeyANeI5q8jtE4VUinBTIMAnMjnNh0CJxZYMVIlroBcy9nXuLz4oBlQF9nDT+HXjqtDHue3FDfLQ3dbDvmsZ1HVYSVS9mdkHcPdGX8RFxxD95sHdHjbNZeGzHQ/VbG28LVdiKjg1z2mA1wmCI0LskLh9k15H9i7UXXfgkvDjv0OfLtN33KtqfLRv/AIf+5yt+E8M9zy5j2t3Ad4uygkBbY2ICxna0++GxlNpJFx1Wq3C0aVHshRI3oc4bpkkZXEeS5889tK3sMat3LZIzNp4Zxqtc5wdIkOAgEARb1WBiKcbzbRu+/BdpTwxNMtFN0NY40wBdronMzbkhq/wu4hp3SJAPQ8OaMEvLpfQy+IjU9SfEnsp0MpDTu+66jtR0WRgvht7YLnSNNI4ZIv8AYak2cqfEhcC9zxrz91Y0ic9UI7Z1b94eQUH03tneeOeX0SEaNd0F/Q/ohaoO5SBt3NeqysVXqOkOIFrbvWxRGLpPbuAuJBbI6nMXUtbldAt5SQop1DYGZ5DTxSVEnJOfZp3SCSMss0YytNN7bi/d55R9ULV2LULiW1qjbkwcs5yCuw2y8Q13fr71MmXACCRqAYt4LbUJFuAxIa9m9lLTHMiJ9UZtjFYmvSbhmUu0YHN3XCxMZWOq6vZO1aDBBaGxAsBfraVr/wDFMMQe9AkWiPIRCzk9Ts0jKlVHKYOjiKFNrQ3sJHe7Sq2ZGoEyqq21BMHF1HuP4aQJ8AZC7zFYulUAIqNJN7zbhFoFrWWBjnbr+4H1XXkUxcAZzvFsZ6Tloubw5ra3X76nT42OW7juZtPYhqwXtqxI/vHgkTruMkrSwHwXTe0uDaJIMXLjvHVt4g9QgqVepVG9To1zJIEuYCSOTng+OqO2Zga9femm9ls6lRkECct15OuvNV4fdP6mby/8tL2A9ofDrG2fRa1vBrYn/qz0Pkp0n0Ww0YcQABHaVGnLPea4X81rN+HK7mw1zCBP+ICBrYE5dEzPhXEHLs/5xKHC1yiWVr/b7mDiDRIk0GWuN6pXdPKO1sE4284X7GhbQscfd86LVPwviXEt3ACDB3niL62m3NDYz4RrtMOdQaYyNZojwPVVFSXBEympcXYIfiep/wDDhhPCg238xPqnPxRiHD5cP/8AXZp4Iqj8DYhwMVMORrFUn/S0hPS+Da8XqYcDnUI/2K6kRcTP/wDNGI/do34UgPCxUH/ElQi9KiT0ePQPzRdf4QewS7EUP+kvdpyZ9EqPwoxw/wDdtMZ7tMmP5nD2S3DYz6m3ajs2gDgwkD/ulWUNshpBcKrgNO1pgf8A4T6rQHwvSaQHYq2YhoBIykSTayIPw5h2fM7eMxuveORn+zvrrCdhRHD7foVHBkPZNhvCRfSWkn01VmM2bMw8NB5Ag9JhE4VtCmO41jTeYg5ZjeJ3pgm3AZp37RaAd4dIgzqDPCFLoatGC/4fBALXixvDTvHXmFRja4a2wmI1XTVcSHtI0MxbgbLIxGBGYA6QpSSY5SlIz6W0gLwPJMjKWDZPeEDokr2I3NBlAnQIhuz2uBBFiNFQezBu8/zW8lL9soNsXA8wtbRO5yGJpbtRzTcBxGV4BjpKMo127ovcGb5HKb9FPGQajy3IkkW43HuqeytLYHHj1UgX1MVq3dk92RnHTSbKsOe1xdffAORvEWEjOzh6pQWkef35rFxuIxAqVAykACR3t35h+E7xN7FJKws2MNW7O4Gfy34iJtkclfTq1P7wPIJ4O0/Nczh6VcuBmL3BiOGQEFb9JoESALXSaGmXU8Q7embkEWMQSOqJfiTFnuDiLZ5xyKEIEm0ZQePTyV1OlNwdPv6eSQxOxVQNBcR4za/8Rt4Ilu2DuBh0JIc1xA6QDlzzus/E7znS4W5flCi+mBAiZ4fkkMI/aDcgAE/djchIVyZaQXAgi3zCxuBkcz5lQFHIHzKu/Z4JA5ZZnxSaGmHU8fTpiKAO84CSSASI0And189Fn1doutJDY/C0e/HqSoMpy8iADeLRzvdWUsNbifrwzRQWQrYx0WcZN7TfiYCrp14IJJN9AdJvOQ/VX0qUxMTBkcHC0dJCuqYUtIMAt/eGYJtolSHZS072hOV/CLq7CUCTeBfI/QDX8kRVobzAQ7dc0ExoY05Zeqngi2pSL4sDLTwIziRkZIhArZqUcNalOVxbQXhx0gmFLGmm2QXXGilVB7G1u79XR4/osAzJiSSqjwEwsYhpGfgkqaeGI0hJVQrAS6mNCY5R9EnYqkB8pnqVFtKlqQCpCvSGoToQNiKwdcCMvRSrCwdoRKeti6bhAgGVCO6Achl9+KBkGDuxa0ff3xVgrnIzAi331TTeMsvOFCoDO8L5DPnfqpYImLQQL69D/RWgBxE6Klp4FZW1tounsqV3m06jpz9k0rB7G8G6XjMR+SlQEyZ/QLPwNJ9Ok0FxcW3Jic5JjUx5oxjogjheP1UviPoX0SJMi33kqoG8Y+8k7TdNTHfdP3mpGEUyXSDcKOFdNzwF40yASpuueBBnPhx8FWymYHEEZdfvyQgYRimAtJJkD5SM5m+mUSqW1iZaL7sGZ9xpmmxAhpIMtJbbSQdBpEZK7B0gQANfQ6fVAJFdSpL2niAT1BI+gVtSpLHG0ECPMREc+KamB2hByiB1tfLKZ8E2JHdA4ut0BJA9khlha4MJy7p9rIigyKYHGPvyVdb5Q0GZIH5+3qjwBvNEfKJjmcvb1TEEV6Be0tkhthbOx5859UMdxkgAiM1XtPFlrtxrogCeuZWW+rzkrSLpEPdh1TGAk7slMmwWzqtT5WbreJtKSqpMVo5zdp/xOSFEfue62xQpjJzXaGJ/JOTTH4UoSjJWmVOMoumjEp0XaNARe4baFHtfGQn8lTiiXXgAgcUMSBoTtab21Um+qsAUjBK9J264NO64jungdCg9kbM7Npc/vVDnF+ZEnPjzWzGc+afdy9kWFFbGff5eal2VidI0+/uUzLO3YtcgzpwQtTa7e27Jt4zgTHU+SmmNujQpsyP3wUHtgznJCtYDF1DIm+SkZZTZE3tB8La+arp0+Gf3kiHwWndGkef36qOGyEffFMQsWB3RY3JkffNX0qIIH6feqoqjvgHQe5/oiHndpu4xHiUDB8PTnePNNiPnA0bc9c8ukIrDtDWycgCT9eqHZZrnnM389B4lOgLaDRvRowepuT7eqL2ewvdIEucZ8sp8vRBUbNg5uu48syu7+FdkinS7R47z7gHRunic1UY6mTKVI5ih8KOc4mpULibkNEX6rewXw/TpizWjrc+ZW/VdwQdR/NbpJGFsg1jRokolySYjy/Zzd6n3YABy0km6vdWA4ZLO+E8fRDHivJZEyASQ9t4gZyF2nw1Tw2Iph7GtB1YSCQNCYzC48G60vodvxG0r7nNMeTYAk9ETRwVZ3y0z42XeMwTRkAOgVrabeC6PDObWec4/ZtSlu9o2A6YOcEaE9EOMuev5r07FYOnUY5jx3XeY4EE5ELzfamz34aoWPuL7rtHN5cxkQlKNDjKyFCCOeqk32KqY4aKevCVmyzN2jUqOf2TBrJflA6j+qI2dg20WkBsyQS7Mk8+Auj92w5Z/n5p6gEEE2I9rptgTa2Qmcy4VWHqEQIJHHwm6lUrgSXOAjMzkkMsq1O5a14VtGnIhA0cS2o2WXEi+mv5LSBABJ0EqWBRSAL3mdYHgIt5K2uCSxmvzH2CbBthsnW/TUpYZ93VHTBv4DIJgLGH5WDM3d0mw8/ZU1ILo/C3ONToPvil2hubb7jbkOPgFp/D+xXViItTbm7idSJzcdOGZ5iTbBug34Z2T2ru0eO40yeBcMmDkNV2VSooU2NY0MYAGtEAffuqqj10xjSMJSsjUeh3uUnulQhMQyST0kAeKDEVIO7Tpjx/ogqGKq0qrSHOY4kEOpuFiTnaB4Ls9o4LC4hrGg9kQ6SW5kRBGawdu/DrKZaaNbfabbro3gcwJESLecLmWJw3/AIOvxVLZb+p6f8MbTfWontCHPY7dLgLOsCHWtkQtQv8ABcR/4e7TAZ2EGZLw6MxYGbzIIjwXaby2xy1Rs58kdMqLGPEqO0MHTxFM06gtoRm06OaeKiFNrgrIPPtr7IqYZ0Puw/K8fKeXI8vcIam4G3kvUBSDwWvgtOYIBnqDZYG1vggEF2GN8+zcf9Djl0PmFlKHY0Uu5yVOofLNXYZ0jTgfZD16D2P3Xtcx7bEEQY0/qp07XGpj0zKzLBsQ6s0btINzIl2Yiwtr4ITD7DHab1ZxqOPeMWE+5WnTBDyCc739CrGumpHAZothQxAG6GiAJsBb+quxNTuBv739Ss7FbTp9puNbUc5uYDTfxyVIFao/ekU2RYG7veJKVDs13S6GakXjRoP1TVHA2/C31d+iqr4gNG6M4AMfMeXXjoF1XwpgKQqN7YbzyO4Pwt1uNTbp6Q4xbYm6B9h/DL60VKsspn+Zw0DRo3mc12jKbWNDWDdaMgPv1Vtapn+aCqVTpbmuiMVEwcmxVX+KqLSnbGieVQiDgoFWOUJSAg8JJqpCSAORpbEbqfRFU9j09Wh3+YStVlMJw+MhPRKirHwWEZTHcptHNoAV7qiZptdOExEg0nVWMEKDVNqAL6auxRqGjU7IxULHbh/ig7tjbNDMci6NYAoA8Lqmq55qOq1O0JuXkkm+Rn20RlHF1gLsa6eBj0/Vdx8RfAlV9SpXw5a4PJcabrO3jd26cjJkwYic1xrw9pLHNc1zTBaQQR4G4WcomiZS/azhE0qgLbiN2/LNL/jsPLuzflawz80RTaXZ5fecpnUQTwU0itwRu2KkECk7vZ3A8M1fhm4mqQBFNuQ3cwP831COoU2BwBE5AXXQsMWGWkD2UtpFJMC2fsplEEnvOA1ub9V1fw1gySaz2kAT2fOcz0iw0uVX8N7JZVe51S4AB3eN8zyHDK66bEHh7LTHHqZzl0QNUuqnuSfU5KsuWpkOQFHdSlIpDIun+qre8jRO93motCAKxzzSU3FJAjPoxN0U2EKwqxrUDL2p1UGn+qTnxmEAEAKQMKhlSfv6K1ohAFrb8kRh0O0q6lmmBs4MheIbW2ka+JrVjk553b/gHdb/ANoC9V+JMaaWCxDxY9mQDwL+4I8XLx2kyAomy4LqEtqq8lpF0M54gRxHqiaNCRmsjQv2VQBqA2htyDlysukY7UDP6dNFi4EBpHNbVF2vT7++Chu2UlSNTY1fsnycjY9Nfp5LosQQuRoVbkZzbxXS0X71NpPAfkt8b6GORdSDlW5yseFUbLQzGVYPDxTF0m2XH8lICEhi3YUSeSscVW4oEQLhxhJM4c/JJAAVJyuag6VfhdENdOf6JjLN6cvP7zU2U+N+v5KDXJ99IC1zJ5pbh0J91W2orm1ECEHOBynoi6FQa26/mhw9FUD0TAzfjp3/ACL+G9TB6b4P0XmzQG8baFen/F1AOwNYAXADv5XtJ9JXl9K3iPqs5mkCzgd0R4fRFUbi46R+Spa2Lc/REOyjIhZmgXRrWv0NuiPoxreIt9Ssugb3NrDp5LQeBYgtJHW/hnKljQVRflu8b+t/vgup2U6aLTzd7lcpReZHXTLqDquiwGPYym1ryQb5i1ySPotMb3ImtgmrxKpIJ6Ih7bzpoq3LYxKyY08kxcIUt7ikHSkBEEJQEnBM2UALs0k5ToA5tjnDNsji0/7T+qJo4lpsDfgbHyN1BqTqbXZgEcwmMKD+SlvIEMj5XEcjcet/IqX7Q4fMyebT7g/SUAHCryU21kFTxDTkfzHUHJTFQnKw4/kmILFfz4KVTGNptdUqEBrRP6cygsRiBTpveb7rSetspXEY/HvrPBe+P3WZAdAcyk3Q0rNLb/xRVxALGE06PAG7v85GnLLqsemeOiXZfYTuZZYt2apJBIcMwpNdKFBIyPmr6cnIT0upKoKpOGudvRGUqufj9yEDTZUOTDfwWlhsK7N0DnnHkpsYRh3yQNcv6rTqsDz/AAiABHzQPC0QqMJgQI4E5A3drJE9LdEftKs2m2fxwYE5cCeXurSolvsRpYrsjD3fNADPGJHBalQLkMDhatao2q4y0Ge9beIy6NHBdSah1B9/ZaxsylRKUyZrxyTSmSOAkbJSnBQAydVkz09+aSAMNrVINVYrhLtk7GWiVFzvNQbiOCbt4/VFoB+yLvmAKR7lw6ORuPefVVOxLjkhXsJN1LmhqJHH7UcWFu7YiDGs21yXKii8HRw8j6rqH4aQhX4LiFDkyqMcYkCA4FvWffJXU6oOtuKLq7OJByg6FZ9XZj25SOXzN/MJbD4BvZiO7CgWQZuDxBv6LMNRwnebPNt/TNX0MXbuukg6z5Hgih2amFxLgQ1xLgf5hzHFb9PH0qcDvTa5Fsr5Xz9ly+z65c/ICNR+qIr13vIDGb0Wk2H6+CngxnRP2w0d5kE8eFrZ68AnweCqVndpWs2ZDNToC8+CXw/sktAfVA3pmALDSwOvNdAxs2C1S7mbfYalT0iArnuT2AhUlWQNUYFA0uBPjdTD5TB/mUgISRpPMKPbAmDYa6eF09R+gz9kzWjICfvNAFrnJKp1MaWSQByu9zlTDTqo0wrWtWRoIJk5Cm1qAI+KnKiDCkCgBx9/1TuoynaU5QANVpbphVkqdd90qWDc65sFNWVYK7DB/wCEfXwUanw5v/h++Rsuiw+Ga3SUQXLRQIcjncF8N02XqNd5lw+/BdBhqTB8gFtRn5qbHKLqTTcjvcdeipRomwkPVmFq3goJjXDJ29/mz8wkyrB7wI9vRMRpvdmqnOURUByIPRR3rJgPPRRqPjmSmc+NVUPX2QBNrY6lTBKgCncUAPvZlJQc5MgDmGgjIqxtX96ypY/wRraALQd78Ljlo0SfUwsSyIenJlPTwUxDoktbEZFwkz0CdlLuzOk5cXQNdfvmDIgKTU9VoBI3phxGXC0+auZhLgTmQJjlLtdJCAKblWspcVcygJaJsY01cTFp4CeiuZQsDMyTFuA/UBWkS2DUcMJv99UTHpkFY2lne4F7azEC9076dokk7xAtaBmfUeSpIVkWuURHNWCiOP4QcuJgDPmEz6AvfKYMZwY42k28ExCUgVKlTIET3pIJ4BolwmeY8km0heDN48+PAZ+SAIkqSmRYQYBEuPUwLTfKfFMyjMd7hpxJH0lAD1KQJmL8RY+YUDvASCHDgbHzH5eKvpt58I5zl+ai4TDQYkEkxmNB6HzQAIa15cCOFrdZCvDwcrhWikLAG1tLyTA15SqKlJriSJaBOXCYy10zQBLeCQcodg8TDt7IwRBgmMxryjxUqrmtBJMRxECzt0d6Y4nwQAnpKirU4H74pIA5Sm8o6jXcMnEATA0uLpJLEsvZVLcjFwfEZe6XaEA3zsen2AkkgYi8umSe9n4FP+1PJu4nP1EHJJJCGEYbEOgGTp6WCNa87uZsfX7CZJaIzY3amZnh6XCZlZ3E5++adJUId9Z05nT0y9lNtV2UmI/VJJADdu7idfXNOKp48PqUkkALtnXvy8kjUIiDw+o+pSSQBa7EujP7GSYPPHSPCQkkgCIruGR4egspioRqciPWfdJJAEX1Txyy91TUecpMEX8J/M+aSSAM6tQEd2W/5ba8Mk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data:image/jpeg;base64,/9j/4AAQSkZJRgABAQAAAQABAAD/2wCEAAkGBxQTEhUUExQWFhUXFxgaGRgYFxwgGhwYGBcaFxcYGBgYHSggGhwlHBUXITEhJSkrLi4uFx8zODMsNygtLisBCgoKDg0OGxAQGiwkHCQsLCwsLCwsLCwsLCwsLSwsLCwsLCwsLCwsLCwsLCwsLCwsLCwsLCwsLCwsLCwsLCwsLP/AABEIARQAtwMBIgACEQEDEQH/xAAbAAABBQEBAAAAAAAAAAAAAAAEAAECAwUGB//EAEQQAAEDAgMFBgQDBQYEBwAAAAEAAhEDIQQxQQUSUWFxEyKBkaGxBjLB8ELR4RRSYpLxIzNDcrLCFSSCogcWJTRTlLP/xAAYAQADAQEAAAAAAAAAAAAAAAAAAQIDBP/EAC0RAAICAQIEBAYCAwAAAAAAAAABAhEDEiExMkFREyJxgQRhkaHh8LHxI0JS/9oADAMBAAIRAxEAPwDk6RdUqDedm0gxYCNCrHC8doCJi4HBW06MVY3ZhpBgxIiZPRE43Bsa1rmRJ0zBB1WKmtTRvKDUUwTZVGA7hvQDx4rfpD+zBWHsxsCIPeda9pAuAOK18O6QWpRlaHkjpfsTa25lVYhvsoEmVV2lzdUQZtTdL3b1ojXUBTohkSbmdc4VlJ7G1H7wknK18ksNN91vO6YIcsBEb0tkw0n5cpgaKHYXtULbGIMaZfoqw2SXEEneuBkLcdZRHdLhGYJkRfJZPlZsl5kR7RzpaToDYZjmliKHdaA8ltovbJCNrMmQDF558FZXDLBxdkCJBHiBwVPmRC5H7Fru0aPwwOSuZhCRlJNyB6oKN4wHu3QOOZ4KIrGd0OOftxSyZNC+ZWLFrfyLXYUtB7sOB5zxEhJzy5l27rjpPDNEuxe9F90WsNTkqauGFURLgL5GNU8UpSVyVE5Yxg6i7IFhiQPFX4Cp8oOZJ9UDsvZwkltR24LQ4ySdYXTYHZ7AAXTOnJaSZmi3tSf6fqp4Wr32yMiPdSqECBfzCubWaMmrMoKxBmu4weMQg9s3LRcQOAW8TJY8CN9kmeIKF22xhAdmcvqnYmjlXU+RSWiXjQBJOyaMVuy6m9/e0yIObXTy05lW0diO3GDtBLN7QxBNh6rIPxBXH4hr+EKdPb+It38/4R7Qq8JcS/Ek9jUp/D7juk1mMLXNIJa65F9MitNuxL737TQznN8/6Fy+I2q57f7Uuc0EWbAMkRNgh3bQoBwbu1r67/KVy5FOEqj/AB+TrxqE4+d7/vyO0q7ElsjE0JjKXz/oQuF+Hd6o0PxFBrNXBzifAFoWBheyqWBqg83Iv9iZ+9V/n/RSpZH/AF+SnjwLbV+/Q1tr/CcVS7D4ig9pAIc95Dp1BAaQh27FrsJaDRfN5bUEX6wfRZT2sbIJqmBPz/ogn7SpjL9ot/EPyTeTJe6+35BYMNbS/foauG2JiGSXNaHW/wARsZcJ6KJ2RXL53BoZ7Rnjfe5FZo2kwxevf+IKT8c0AHerQTGfqs9UuFGujHx1GrtDZVVrAGsBkgkB7Cd3wcoUsBU3WkUnl1we80iJkfitmsXGbWbTALjWuSNPqhh8SMORq+MLWPiN2kQ4YknHV9jdOz3NtUbuv+h1shq9INcADBOqfAlzqNN4cbhx73N7s1QXtcWTUu927Az530sFtNeV2ckHU1XcNx1FgDd0y4uEiIi4kg8FKjWaBEi4PusnE7VY3EOo7hLmuDWzeTpJ0WfSxtKo4i4deQdI5p4lUF1IzNObo7LYWz2hoa54nMwfZbjjRAvPhy8Vx2y3Dcad64dE8BOq6YhvFEuIlVFr61Lf3RNgCec5Qrm9lIF/vxQb2jMFWUwyBe6Q6OmdjKXZs3rFlh/EJ0QW18dScGgEQNAoY6nTkEGTu8+CxccBNgU7JCnYiiOJSWcGAGSLJkCs40uub6eitp/g6D3TPZukkQ4QRcfRXP73ZRbxkZzmtwRKi0Q8T+GR1ByWcHDepudYusfDLpmt3AUWhzy7vAseIjhe3Oy5jDPAdDiSN47oOd/sLnycX6HRBbJ31O1wlBopyDJJz/KUmuUaFXeotN+vGLZaJgljflRObnYNiB/aADVqw8c3dc5sEnllxWtja0PHEBZ2IJc4mRGp/JGTuPDvsC4EyW90+EKw1f8AmnMIduiLa2zMJtnsEtkkRw1vnCNLXuxUywy1sPNrQbHmsJNW/Q64xtbdzA29vdu8OkBrgADwhBYdt/NaO26bRWfuu3st68w6LieAQOHF/Arvw8kfQ5przv1OqZS/5aiZPyZTa7ihzVBxNACwE+azdqVT2dAA5Uv9xVGwcQe1pudvOALtJMR+qzy8svcUY6Zp/MNxzv8A1F1gZqNzHCDY6LNoUy2r2rw1rSTqPaVq7QZONLxIaXA94QYiMj0WNtOj8gF/mKWLkXoZZt5y9TtNjAdkCMnOmeUgfRds+mNFxXw/Td2FKSLxAjKTku1JPEJPiC4A9VsFQw1El4N44Jq8mMs1bhnu3wbRI91Ngb1dg7V0ngPJoWTimw+FLalV+88t3SRfrAWe/ElwD92C4WE8PBF7irYJc4BJDioSL2SVEnD0wQ8AR32yJ59USysQxoJyLrRrx6Kmizf3TJkANA8FPDtcWgmc3CVuUgrZ9T+03R3XHfhxNrg24D+qy8Y2o2q0mnukuMTlPI5FbdFg3w4WG8BbPe3DOa1/jNlN2BwtRhLXWa3nMb19Ihc2Xm9jeHL7mY6sBTbM3vllaYsqDixNp8lr7I2W+rSaWsmGi+RnoTcWzRTthVB+B3ks8L8g/iY/5GcriQXGY08UA6zua6nG7Le0glpHUR7rmsVWb2hAeyANeI5q8jtE4VUinBTIMAnMjnNh0CJxZYMVIlroBcy9nXuLz4oBlQF9nDT+HXjqtDHue3FDfLQ3dbDvmsZ1HVYSVS9mdkHcPdGX8RFxxD95sHdHjbNZeGzHQ/VbG28LVdiKjg1z2mA1wmCI0LskLh9k15H9i7UXXfgkvDjv0OfLtN33KtqfLRv/AIf+5yt+E8M9zy5j2t3Ad4uygkBbY2ICxna0++GxlNpJFx1Wq3C0aVHshRI3oc4bpkkZXEeS5889tK3sMat3LZIzNp4Zxqtc5wdIkOAgEARb1WBiKcbzbRu+/BdpTwxNMtFN0NY40wBdronMzbkhq/wu4hp3SJAPQ8OaMEvLpfQy+IjU9SfEnsp0MpDTu+66jtR0WRgvht7YLnSNNI4ZIv8AYak2cqfEhcC9zxrz91Y0ic9UI7Z1b94eQUH03tneeOeX0SEaNd0F/Q/ohaoO5SBt3NeqysVXqOkOIFrbvWxRGLpPbuAuJBbI6nMXUtbldAt5SQop1DYGZ5DTxSVEnJOfZp3SCSMss0YytNN7bi/d55R9ULV2LULiW1qjbkwcs5yCuw2y8Q13fr71MmXACCRqAYt4LbUJFuAxIa9m9lLTHMiJ9UZtjFYmvSbhmUu0YHN3XCxMZWOq6vZO1aDBBaGxAsBfraVr/wDFMMQe9AkWiPIRCzk9Ts0jKlVHKYOjiKFNrQ3sJHe7Sq2ZGoEyqq21BMHF1HuP4aQJ8AZC7zFYulUAIqNJN7zbhFoFrWWBjnbr+4H1XXkUxcAZzvFsZ6Tloubw5ra3X76nT42OW7juZtPYhqwXtqxI/vHgkTruMkrSwHwXTe0uDaJIMXLjvHVt4g9QgqVepVG9To1zJIEuYCSOTng+OqO2Zga9femm9ls6lRkECct15OuvNV4fdP6mby/8tL2A9ofDrG2fRa1vBrYn/qz0Pkp0n0Ww0YcQABHaVGnLPea4X81rN+HK7mw1zCBP+ICBrYE5dEzPhXEHLs/5xKHC1yiWVr/b7mDiDRIk0GWuN6pXdPKO1sE4284X7GhbQscfd86LVPwviXEt3ACDB3niL62m3NDYz4RrtMOdQaYyNZojwPVVFSXBEympcXYIfiep/wDDhhPCg238xPqnPxRiHD5cP/8AXZp4Iqj8DYhwMVMORrFUn/S0hPS+Da8XqYcDnUI/2K6kRcTP/wDNGI/do34UgPCxUH/ElQi9KiT0ePQPzRdf4QewS7EUP+kvdpyZ9EqPwoxw/wDdtMZ7tMmP5nD2S3DYz6m3ajs2gDgwkD/ulWUNshpBcKrgNO1pgf8A4T6rQHwvSaQHYq2YhoBIykSTayIPw5h2fM7eMxuveORn+zvrrCdhRHD7foVHBkPZNhvCRfSWkn01VmM2bMw8NB5Ag9JhE4VtCmO41jTeYg5ZjeJ3pgm3AZp37RaAd4dIgzqDPCFLoatGC/4fBALXixvDTvHXmFRja4a2wmI1XTVcSHtI0MxbgbLIxGBGYA6QpSSY5SlIz6W0gLwPJMjKWDZPeEDokr2I3NBlAnQIhuz2uBBFiNFQezBu8/zW8lL9soNsXA8wtbRO5yGJpbtRzTcBxGV4BjpKMo127ovcGb5HKb9FPGQajy3IkkW43HuqeytLYHHj1UgX1MVq3dk92RnHTSbKsOe1xdffAORvEWEjOzh6pQWkef35rFxuIxAqVAykACR3t35h+E7xN7FJKws2MNW7O4Gfy34iJtkclfTq1P7wPIJ4O0/Nczh6VcuBmL3BiOGQEFb9JoESALXSaGmXU8Q7embkEWMQSOqJfiTFnuDiLZ5xyKEIEm0ZQePTyV1OlNwdPv6eSQxOxVQNBcR4za/8Rt4Ilu2DuBh0JIc1xA6QDlzzus/E7znS4W5flCi+mBAiZ4fkkMI/aDcgAE/djchIVyZaQXAgi3zCxuBkcz5lQFHIHzKu/Z4JA5ZZnxSaGmHU8fTpiKAO84CSSASI0And189Fn1doutJDY/C0e/HqSoMpy8iADeLRzvdWUsNbifrwzRQWQrYx0WcZN7TfiYCrp14IJJN9AdJvOQ/VX0qUxMTBkcHC0dJCuqYUtIMAt/eGYJtolSHZS072hOV/CLq7CUCTeBfI/QDX8kRVobzAQ7dc0ExoY05Zeqngi2pSL4sDLTwIziRkZIhArZqUcNalOVxbQXhx0gmFLGmm2QXXGilVB7G1u79XR4/osAzJiSSqjwEwsYhpGfgkqaeGI0hJVQrAS6mNCY5R9EnYqkB8pnqVFtKlqQCpCvSGoToQNiKwdcCMvRSrCwdoRKeti6bhAgGVCO6Achl9+KBkGDuxa0ff3xVgrnIzAi331TTeMsvOFCoDO8L5DPnfqpYImLQQL69D/RWgBxE6Klp4FZW1tounsqV3m06jpz9k0rB7G8G6XjMR+SlQEyZ/QLPwNJ9Ok0FxcW3Jic5JjUx5oxjogjheP1UviPoX0SJMi33kqoG8Y+8k7TdNTHfdP3mpGEUyXSDcKOFdNzwF40yASpuueBBnPhx8FWymYHEEZdfvyQgYRimAtJJkD5SM5m+mUSqW1iZaL7sGZ9xpmmxAhpIMtJbbSQdBpEZK7B0gQANfQ6fVAJFdSpL2niAT1BI+gVtSpLHG0ECPMREc+KamB2hByiB1tfLKZ8E2JHdA4ut0BJA9khlha4MJy7p9rIigyKYHGPvyVdb5Q0GZIH5+3qjwBvNEfKJjmcvb1TEEV6Be0tkhthbOx5859UMdxkgAiM1XtPFlrtxrogCeuZWW+rzkrSLpEPdh1TGAk7slMmwWzqtT5WbreJtKSqpMVo5zdp/xOSFEfue62xQpjJzXaGJ/JOTTH4UoSjJWmVOMoumjEp0XaNARe4baFHtfGQn8lTiiXXgAgcUMSBoTtab21Um+qsAUjBK9J264NO64jungdCg9kbM7Npc/vVDnF+ZEnPjzWzGc+afdy9kWFFbGff5eal2VidI0+/uUzLO3YtcgzpwQtTa7e27Jt4zgTHU+SmmNujQpsyP3wUHtgznJCtYDF1DIm+SkZZTZE3tB8La+arp0+Gf3kiHwWndGkef36qOGyEffFMQsWB3RY3JkffNX0qIIH6feqoqjvgHQe5/oiHndpu4xHiUDB8PTnePNNiPnA0bc9c8ukIrDtDWycgCT9eqHZZrnnM389B4lOgLaDRvRowepuT7eqL2ewvdIEucZ8sp8vRBUbNg5uu48syu7+FdkinS7R47z7gHRunic1UY6mTKVI5ih8KOc4mpULibkNEX6rewXw/TpizWjrc+ZW/VdwQdR/NbpJGFsg1jRokolySYjy/Zzd6n3YABy0km6vdWA4ZLO+E8fRDHivJZEyASQ9t4gZyF2nw1Tw2Iph7GtB1YSCQNCYzC48G60vodvxG0r7nNMeTYAk9ETRwVZ3y0z42XeMwTRkAOgVrabeC6PDObWec4/ZtSlu9o2A6YOcEaE9EOMuev5r07FYOnUY5jx3XeY4EE5ELzfamz34aoWPuL7rtHN5cxkQlKNDjKyFCCOeqk32KqY4aKevCVmyzN2jUqOf2TBrJflA6j+qI2dg20WkBsyQS7Mk8+Auj92w5Z/n5p6gEEE2I9rptgTa2Qmcy4VWHqEQIJHHwm6lUrgSXOAjMzkkMsq1O5a14VtGnIhA0cS2o2WXEi+mv5LSBABJ0EqWBRSAL3mdYHgIt5K2uCSxmvzH2CbBthsnW/TUpYZ93VHTBv4DIJgLGH5WDM3d0mw8/ZU1ILo/C3ONToPvil2hubb7jbkOPgFp/D+xXViItTbm7idSJzcdOGZ5iTbBug34Z2T2ru0eO40yeBcMmDkNV2VSooU2NY0MYAGtEAffuqqj10xjSMJSsjUeh3uUnulQhMQyST0kAeKDEVIO7Tpjx/ogqGKq0qrSHOY4kEOpuFiTnaB4Ls9o4LC4hrGg9kQ6SW5kRBGawdu/DrKZaaNbfabbro3gcwJESLecLmWJw3/AIOvxVLZb+p6f8MbTfWontCHPY7dLgLOsCHWtkQtQv8ABcR/4e7TAZ2EGZLw6MxYGbzIIjwXaby2xy1Rs58kdMqLGPEqO0MHTxFM06gtoRm06OaeKiFNrgrIPPtr7IqYZ0Puw/K8fKeXI8vcIam4G3kvUBSDwWvgtOYIBnqDZYG1vggEF2GN8+zcf9Djl0PmFlKHY0Uu5yVOofLNXYZ0jTgfZD16D2P3Xtcx7bEEQY0/qp07XGpj0zKzLBsQ6s0btINzIl2Yiwtr4ITD7DHab1ZxqOPeMWE+5WnTBDyCc739CrGumpHAZothQxAG6GiAJsBb+quxNTuBv739Ss7FbTp9puNbUc5uYDTfxyVIFao/ekU2RYG7veJKVDs13S6GakXjRoP1TVHA2/C31d+iqr4gNG6M4AMfMeXXjoF1XwpgKQqN7YbzyO4Pwt1uNTbp6Q4xbYm6B9h/DL60VKsspn+Zw0DRo3mc12jKbWNDWDdaMgPv1Vtapn+aCqVTpbmuiMVEwcmxVX+KqLSnbGieVQiDgoFWOUJSAg8JJqpCSAORpbEbqfRFU9j09Wh3+YStVlMJw+MhPRKirHwWEZTHcptHNoAV7qiZptdOExEg0nVWMEKDVNqAL6auxRqGjU7IxULHbh/ig7tjbNDMci6NYAoA8Lqmq55qOq1O0JuXkkm+Rn20RlHF1gLsa6eBj0/Vdx8RfAlV9SpXw5a4PJcabrO3jd26cjJkwYic1xrw9pLHNc1zTBaQQR4G4WcomiZS/azhE0qgLbiN2/LNL/jsPLuzflawz80RTaXZ5fecpnUQTwU0itwRu2KkECk7vZ3A8M1fhm4mqQBFNuQ3cwP831COoU2BwBE5AXXQsMWGWkD2UtpFJMC2fsplEEnvOA1ub9V1fw1gySaz2kAT2fOcz0iw0uVX8N7JZVe51S4AB3eN8zyHDK66bEHh7LTHHqZzl0QNUuqnuSfU5KsuWpkOQFHdSlIpDIun+qre8jRO93motCAKxzzSU3FJAjPoxN0U2EKwqxrUDL2p1UGn+qTnxmEAEAKQMKhlSfv6K1ohAFrb8kRh0O0q6lmmBs4MheIbW2ka+JrVjk553b/gHdb/ANoC9V+JMaaWCxDxY9mQDwL+4I8XLx2kyAomy4LqEtqq8lpF0M54gRxHqiaNCRmsjQv2VQBqA2htyDlysukY7UDP6dNFi4EBpHNbVF2vT7++Chu2UlSNTY1fsnycjY9Nfp5LosQQuRoVbkZzbxXS0X71NpPAfkt8b6GORdSDlW5yseFUbLQzGVYPDxTF0m2XH8lICEhi3YUSeSscVW4oEQLhxhJM4c/JJAAVJyuag6VfhdENdOf6JjLN6cvP7zU2U+N+v5KDXJ99IC1zJ5pbh0J91W2orm1ECEHOBynoi6FQa26/mhw9FUD0TAzfjp3/ACL+G9TB6b4P0XmzQG8baFen/F1AOwNYAXADv5XtJ9JXl9K3iPqs5mkCzgd0R4fRFUbi46R+Spa2Lc/REOyjIhZmgXRrWv0NuiPoxreIt9Ssugb3NrDp5LQeBYgtJHW/hnKljQVRflu8b+t/vgup2U6aLTzd7lcpReZHXTLqDquiwGPYym1ryQb5i1ySPotMb3ImtgmrxKpIJ6Ih7bzpoq3LYxKyY08kxcIUt7ikHSkBEEJQEnBM2UALs0k5ToA5tjnDNsji0/7T+qJo4lpsDfgbHyN1BqTqbXZgEcwmMKD+SlvIEMj5XEcjcet/IqX7Q4fMyebT7g/SUAHCryU21kFTxDTkfzHUHJTFQnKw4/kmILFfz4KVTGNptdUqEBrRP6cygsRiBTpveb7rSetspXEY/HvrPBe+P3WZAdAcyk3Q0rNLb/xRVxALGE06PAG7v85GnLLqsemeOiXZfYTuZZYt2apJBIcMwpNdKFBIyPmr6cnIT0upKoKpOGudvRGUqufj9yEDTZUOTDfwWlhsK7N0DnnHkpsYRh3yQNcv6rTqsDz/AAiABHzQPC0QqMJgQI4E5A3drJE9LdEftKs2m2fxwYE5cCeXurSolvsRpYrsjD3fNADPGJHBalQLkMDhatao2q4y0Ge9beIy6NHBdSah1B9/ZaxsylRKUyZrxyTSmSOAkbJSnBQAydVkz09+aSAMNrVINVYrhLtk7GWiVFzvNQbiOCbt4/VFoB+yLvmAKR7lw6ORuPefVVOxLjkhXsJN1LmhqJHH7UcWFu7YiDGs21yXKii8HRw8j6rqH4aQhX4LiFDkyqMcYkCA4FvWffJXU6oOtuKLq7OJByg6FZ9XZj25SOXzN/MJbD4BvZiO7CgWQZuDxBv6LMNRwnebPNt/TNX0MXbuukg6z5Hgih2amFxLgQ1xLgf5hzHFb9PH0qcDvTa5Fsr5Xz9ly+z65c/ICNR+qIr13vIDGb0Wk2H6+CngxnRP2w0d5kE8eFrZ68AnweCqVndpWs2ZDNToC8+CXw/sktAfVA3pmALDSwOvNdAxs2C1S7mbfYalT0iArnuT2AhUlWQNUYFA0uBPjdTD5TB/mUgISRpPMKPbAmDYa6eF09R+gz9kzWjICfvNAFrnJKp1MaWSQByu9zlTDTqo0wrWtWRoIJk5Cm1qAI+KnKiDCkCgBx9/1TuoynaU5QANVpbphVkqdd90qWDc65sFNWVYK7DB/wCEfXwUanw5v/h++Rsuiw+Ga3SUQXLRQIcjncF8N02XqNd5lw+/BdBhqTB8gFtRn5qbHKLqTTcjvcdeipRomwkPVmFq3goJjXDJ29/mz8wkyrB7wI9vRMRpvdmqnOURUByIPRR3rJgPPRRqPjmSmc+NVUPX2QBNrY6lTBKgCncUAPvZlJQc5MgDmGgjIqxtX96ypY/wRraALQd78Ljlo0SfUwsSyIenJlPTwUxDoktbEZFwkz0CdlLuzOk5cXQNdfvmDIgKTU9VoBI3phxGXC0+auZhLgTmQJjlLtdJCAKblWspcVcygJaJsY01cTFp4CeiuZQsDMyTFuA/UBWkS2DUcMJv99UTHpkFY2lne4F7azEC9076dokk7xAtaBmfUeSpIVkWuURHNWCiOP4QcuJgDPmEz6AvfKYMZwY42k28ExCUgVKlTIET3pIJ4BolwmeY8km0heDN48+PAZ+SAIkqSmRYQYBEuPUwLTfKfFMyjMd7hpxJH0lAD1KQJmL8RY+YUDvASCHDgbHzH5eKvpt58I5zl+ai4TDQYkEkxmNB6HzQAIa15cCOFrdZCvDwcrhWikLAG1tLyTA15SqKlJriSJaBOXCYy10zQBLeCQcodg8TDt7IwRBgmMxryjxUqrmtBJMRxECzt0d6Y4nwQAnpKirU4H74pIA5Sm8o6jXcMnEATA0uLpJLEsvZVLcjFwfEZe6XaEA3zsen2AkkgYi8umSe9n4FP+1PJu4nP1EHJJJCGEYbEOgGTp6WCNa87uZsfX7CZJaIzY3amZnh6XCZlZ3E5++adJUId9Z05nT0y9lNtV2UmI/VJJADdu7idfXNOKp48PqUkkALtnXvy8kjUIiDw+o+pSSQBa7EujP7GSYPPHSPCQkkgCIruGR4egspioRqciPWfdJJAEX1Txyy91TUecpMEX8J/M+aSSAM6tQEd2W/5ba8Mk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4" name="AutoShape 6" descr="data:image/jpeg;base64,/9j/4AAQSkZJRgABAQAAAQABAAD/2wCEAAkGBxQTEhUUExQWFhUXFxgaGRgYFxwgGhwYGBcaFxcYGBgYHSggGhwlHBUXITEhJSkrLi4uFx8zODMsNygtLisBCgoKDg0OGxAQGiwkHCQsLCwsLCwsLCwsLCwsLSwsLCwsLCwsLCwsLCwsLCwsLCwsLCwsLCwsLCwsLCwsLCwsLP/AABEIARQAtwMBIgACEQEDEQH/xAAbAAABBQEBAAAAAAAAAAAAAAAEAAECAwUGB//EAEQQAAEDAgMFBgQDBQYEBwAAAAEAAhEDIQQxQQUSUWFxEyKBkaGxBjLB8ELR4RRSYpLxIzNDcrLCFSSCogcWJTRTlLP/xAAYAQADAQEAAAAAAAAAAAAAAAAAAQIDBP/EAC0RAAICAQIEBAYCAwAAAAAAAAABAhEDEiExMkFREyJxgQRhkaHh8LHxI0JS/9oADAMBAAIRAxEAPwDk6RdUqDedm0gxYCNCrHC8doCJi4HBW06MVY3ZhpBgxIiZPRE43Bsa1rmRJ0zBB1WKmtTRvKDUUwTZVGA7hvQDx4rfpD+zBWHsxsCIPeda9pAuAOK18O6QWpRlaHkjpfsTa25lVYhvsoEmVV2lzdUQZtTdL3b1ojXUBTohkSbmdc4VlJ7G1H7wknK18ksNN91vO6YIcsBEb0tkw0n5cpgaKHYXtULbGIMaZfoqw2SXEEneuBkLcdZRHdLhGYJkRfJZPlZsl5kR7RzpaToDYZjmliKHdaA8ltovbJCNrMmQDF558FZXDLBxdkCJBHiBwVPmRC5H7Fru0aPwwOSuZhCRlJNyB6oKN4wHu3QOOZ4KIrGd0OOftxSyZNC+ZWLFrfyLXYUtB7sOB5zxEhJzy5l27rjpPDNEuxe9F90WsNTkqauGFURLgL5GNU8UpSVyVE5Yxg6i7IFhiQPFX4Cp8oOZJ9UDsvZwkltR24LQ4ySdYXTYHZ7AAXTOnJaSZmi3tSf6fqp4Wr32yMiPdSqECBfzCubWaMmrMoKxBmu4weMQg9s3LRcQOAW8TJY8CN9kmeIKF22xhAdmcvqnYmjlXU+RSWiXjQBJOyaMVuy6m9/e0yIObXTy05lW0diO3GDtBLN7QxBNh6rIPxBXH4hr+EKdPb+It38/4R7Qq8JcS/Ek9jUp/D7juk1mMLXNIJa65F9MitNuxL737TQznN8/6Fy+I2q57f7Uuc0EWbAMkRNgh3bQoBwbu1r67/KVy5FOEqj/AB+TrxqE4+d7/vyO0q7ElsjE0JjKXz/oQuF+Hd6o0PxFBrNXBzifAFoWBheyqWBqg83Iv9iZ+9V/n/RSpZH/AF+SnjwLbV+/Q1tr/CcVS7D4ig9pAIc95Dp1BAaQh27FrsJaDRfN5bUEX6wfRZT2sbIJqmBPz/ogn7SpjL9ot/EPyTeTJe6+35BYMNbS/foauG2JiGSXNaHW/wARsZcJ6KJ2RXL53BoZ7Rnjfe5FZo2kwxevf+IKT8c0AHerQTGfqs9UuFGujHx1GrtDZVVrAGsBkgkB7Cd3wcoUsBU3WkUnl1we80iJkfitmsXGbWbTALjWuSNPqhh8SMORq+MLWPiN2kQ4YknHV9jdOz3NtUbuv+h1shq9INcADBOqfAlzqNN4cbhx73N7s1QXtcWTUu927Az530sFtNeV2ckHU1XcNx1FgDd0y4uEiIi4kg8FKjWaBEi4PusnE7VY3EOo7hLmuDWzeTpJ0WfSxtKo4i4deQdI5p4lUF1IzNObo7LYWz2hoa54nMwfZbjjRAvPhy8Vx2y3Dcad64dE8BOq6YhvFEuIlVFr61Lf3RNgCec5Qrm9lIF/vxQb2jMFWUwyBe6Q6OmdjKXZs3rFlh/EJ0QW18dScGgEQNAoY6nTkEGTu8+CxccBNgU7JCnYiiOJSWcGAGSLJkCs40uub6eitp/g6D3TPZukkQ4QRcfRXP73ZRbxkZzmtwRKi0Q8T+GR1ByWcHDepudYusfDLpmt3AUWhzy7vAseIjhe3Oy5jDPAdDiSN47oOd/sLnycX6HRBbJ31O1wlBopyDJJz/KUmuUaFXeotN+vGLZaJgljflRObnYNiB/aADVqw8c3dc5sEnllxWtja0PHEBZ2IJc4mRGp/JGTuPDvsC4EyW90+EKw1f8AmnMIduiLa2zMJtnsEtkkRw1vnCNLXuxUywy1sPNrQbHmsJNW/Q64xtbdzA29vdu8OkBrgADwhBYdt/NaO26bRWfuu3st68w6LieAQOHF/Arvw8kfQ5przv1OqZS/5aiZPyZTa7ihzVBxNACwE+azdqVT2dAA5Uv9xVGwcQe1pudvOALtJMR+qzy8svcUY6Zp/MNxzv8A1F1gZqNzHCDY6LNoUy2r2rw1rSTqPaVq7QZONLxIaXA94QYiMj0WNtOj8gF/mKWLkXoZZt5y9TtNjAdkCMnOmeUgfRds+mNFxXw/Td2FKSLxAjKTku1JPEJPiC4A9VsFQw1El4N44Jq8mMs1bhnu3wbRI91Ngb1dg7V0ngPJoWTimw+FLalV+88t3SRfrAWe/ElwD92C4WE8PBF7irYJc4BJDioSL2SVEnD0wQ8AR32yJ59USysQxoJyLrRrx6Kmizf3TJkANA8FPDtcWgmc3CVuUgrZ9T+03R3XHfhxNrg24D+qy8Y2o2q0mnukuMTlPI5FbdFg3w4WG8BbPe3DOa1/jNlN2BwtRhLXWa3nMb19Ihc2Xm9jeHL7mY6sBTbM3vllaYsqDixNp8lr7I2W+rSaWsmGi+RnoTcWzRTthVB+B3ks8L8g/iY/5GcriQXGY08UA6zua6nG7Le0glpHUR7rmsVWb2hAeyANeI5q8jtE4VUinBTIMAnMjnNh0CJxZYMVIlroBcy9nXuLz4oBlQF9nDT+HXjqtDHue3FDfLQ3dbDvmsZ1HVYSVS9mdkHcPdGX8RFxxD95sHdHjbNZeGzHQ/VbG28LVdiKjg1z2mA1wmCI0LskLh9k15H9i7UXXfgkvDjv0OfLtN33KtqfLRv/AIf+5yt+E8M9zy5j2t3Ad4uygkBbY2ICxna0++GxlNpJFx1Wq3C0aVHshRI3oc4bpkkZXEeS5889tK3sMat3LZIzNp4Zxqtc5wdIkOAgEARb1WBiKcbzbRu+/BdpTwxNMtFN0NY40wBdronMzbkhq/wu4hp3SJAPQ8OaMEvLpfQy+IjU9SfEnsp0MpDTu+66jtR0WRgvht7YLnSNNI4ZIv8AYak2cqfEhcC9zxrz91Y0ic9UI7Z1b94eQUH03tneeOeX0SEaNd0F/Q/ohaoO5SBt3NeqysVXqOkOIFrbvWxRGLpPbuAuJBbI6nMXUtbldAt5SQop1DYGZ5DTxSVEnJOfZp3SCSMss0YytNN7bi/d55R9ULV2LULiW1qjbkwcs5yCuw2y8Q13fr71MmXACCRqAYt4LbUJFuAxIa9m9lLTHMiJ9UZtjFYmvSbhmUu0YHN3XCxMZWOq6vZO1aDBBaGxAsBfraVr/wDFMMQe9AkWiPIRCzk9Ts0jKlVHKYOjiKFNrQ3sJHe7Sq2ZGoEyqq21BMHF1HuP4aQJ8AZC7zFYulUAIqNJN7zbhFoFrWWBjnbr+4H1XXkUxcAZzvFsZ6Tloubw5ra3X76nT42OW7juZtPYhqwXtqxI/vHgkTruMkrSwHwXTe0uDaJIMXLjvHVt4g9QgqVepVG9To1zJIEuYCSOTng+OqO2Zga9femm9ls6lRkECct15OuvNV4fdP6mby/8tL2A9ofDrG2fRa1vBrYn/qz0Pkp0n0Ww0YcQABHaVGnLPea4X81rN+HK7mw1zCBP+ICBrYE5dEzPhXEHLs/5xKHC1yiWVr/b7mDiDRIk0GWuN6pXdPKO1sE4284X7GhbQscfd86LVPwviXEt3ACDB3niL62m3NDYz4RrtMOdQaYyNZojwPVVFSXBEympcXYIfiep/wDDhhPCg238xPqnPxRiHD5cP/8AXZp4Iqj8DYhwMVMORrFUn/S0hPS+Da8XqYcDnUI/2K6kRcTP/wDNGI/do34UgPCxUH/ElQi9KiT0ePQPzRdf4QewS7EUP+kvdpyZ9EqPwoxw/wDdtMZ7tMmP5nD2S3DYz6m3ajs2gDgwkD/ulWUNshpBcKrgNO1pgf8A4T6rQHwvSaQHYq2YhoBIykSTayIPw5h2fM7eMxuveORn+zvrrCdhRHD7foVHBkPZNhvCRfSWkn01VmM2bMw8NB5Ag9JhE4VtCmO41jTeYg5ZjeJ3pgm3AZp37RaAd4dIgzqDPCFLoatGC/4fBALXixvDTvHXmFRja4a2wmI1XTVcSHtI0MxbgbLIxGBGYA6QpSSY5SlIz6W0gLwPJMjKWDZPeEDokr2I3NBlAnQIhuz2uBBFiNFQezBu8/zW8lL9soNsXA8wtbRO5yGJpbtRzTcBxGV4BjpKMo127ovcGb5HKb9FPGQajy3IkkW43HuqeytLYHHj1UgX1MVq3dk92RnHTSbKsOe1xdffAORvEWEjOzh6pQWkef35rFxuIxAqVAykACR3t35h+E7xN7FJKws2MNW7O4Gfy34iJtkclfTq1P7wPIJ4O0/Nczh6VcuBmL3BiOGQEFb9JoESALXSaGmXU8Q7embkEWMQSOqJfiTFnuDiLZ5xyKEIEm0ZQePTyV1OlNwdPv6eSQxOxVQNBcR4za/8Rt4Ilu2DuBh0JIc1xA6QDlzzus/E7znS4W5flCi+mBAiZ4fkkMI/aDcgAE/djchIVyZaQXAgi3zCxuBkcz5lQFHIHzKu/Z4JA5ZZnxSaGmHU8fTpiKAO84CSSASI0And189Fn1doutJDY/C0e/HqSoMpy8iADeLRzvdWUsNbifrwzRQWQrYx0WcZN7TfiYCrp14IJJN9AdJvOQ/VX0qUxMTBkcHC0dJCuqYUtIMAt/eGYJtolSHZS072hOV/CLq7CUCTeBfI/QDX8kRVobzAQ7dc0ExoY05Zeqngi2pSL4sDLTwIziRkZIhArZqUcNalOVxbQXhx0gmFLGmm2QXXGilVB7G1u79XR4/osAzJiSSqjwEwsYhpGfgkqaeGI0hJVQrAS6mNCY5R9EnYqkB8pnqVFtKlqQCpCvSGoToQNiKwdcCMvRSrCwdoRKeti6bhAgGVCO6Achl9+KBkGDuxa0ff3xVgrnIzAi331TTeMsvOFCoDO8L5DPnfqpYImLQQL69D/RWgBxE6Klp4FZW1tounsqV3m06jpz9k0rB7G8G6XjMR+SlQEyZ/QLPwNJ9Ok0FxcW3Jic5JjUx5oxjogjheP1UviPoX0SJMi33kqoG8Y+8k7TdNTHfdP3mpGEUyXSDcKOFdNzwF40yASpuueBBnPhx8FWymYHEEZdfvyQgYRimAtJJkD5SM5m+mUSqW1iZaL7sGZ9xpmmxAhpIMtJbbSQdBpEZK7B0gQANfQ6fVAJFdSpL2niAT1BI+gVtSpLHG0ECPMREc+KamB2hByiB1tfLKZ8E2JHdA4ut0BJA9khlha4MJy7p9rIigyKYHGPvyVdb5Q0GZIH5+3qjwBvNEfKJjmcvb1TEEV6Be0tkhthbOx5859UMdxkgAiM1XtPFlrtxrogCeuZWW+rzkrSLpEPdh1TGAk7slMmwWzqtT5WbreJtKSqpMVo5zdp/xOSFEfue62xQpjJzXaGJ/JOTTH4UoSjJWmVOMoumjEp0XaNARe4baFHtfGQn8lTiiXXgAgcUMSBoTtab21Um+qsAUjBK9J264NO64jungdCg9kbM7Npc/vVDnF+ZEnPjzWzGc+afdy9kWFFbGff5eal2VidI0+/uUzLO3YtcgzpwQtTa7e27Jt4zgTHU+SmmNujQpsyP3wUHtgznJCtYDF1DIm+SkZZTZE3tB8La+arp0+Gf3kiHwWndGkef36qOGyEffFMQsWB3RY3JkffNX0qIIH6feqoqjvgHQe5/oiHndpu4xHiUDB8PTnePNNiPnA0bc9c8ukIrDtDWycgCT9eqHZZrnnM389B4lOgLaDRvRowepuT7eqL2ewvdIEucZ8sp8vRBUbNg5uu48syu7+FdkinS7R47z7gHRunic1UY6mTKVI5ih8KOc4mpULibkNEX6rewXw/TpizWjrc+ZW/VdwQdR/NbpJGFsg1jRokolySYjy/Zzd6n3YABy0km6vdWA4ZLO+E8fRDHivJZEyASQ9t4gZyF2nw1Tw2Iph7GtB1YSCQNCYzC48G60vodvxG0r7nNMeTYAk9ETRwVZ3y0z42XeMwTRkAOgVrabeC6PDObWec4/ZtSlu9o2A6YOcEaE9EOMuev5r07FYOnUY5jx3XeY4EE5ELzfamz34aoWPuL7rtHN5cxkQlKNDjKyFCCOeqk32KqY4aKevCVmyzN2jUqOf2TBrJflA6j+qI2dg20WkBsyQS7Mk8+Auj92w5Z/n5p6gEEE2I9rptgTa2Qmcy4VWHqEQIJHHwm6lUrgSXOAjMzkkMsq1O5a14VtGnIhA0cS2o2WXEi+mv5LSBABJ0EqWBRSAL3mdYHgIt5K2uCSxmvzH2CbBthsnW/TUpYZ93VHTBv4DIJgLGH5WDM3d0mw8/ZU1ILo/C3ONToPvil2hubb7jbkOPgFp/D+xXViItTbm7idSJzcdOGZ5iTbBug34Z2T2ru0eO40yeBcMmDkNV2VSooU2NY0MYAGtEAffuqqj10xjSMJSsjUeh3uUnulQhMQyST0kAeKDEVIO7Tpjx/ogqGKq0qrSHOY4kEOpuFiTnaB4Ls9o4LC4hrGg9kQ6SW5kRBGawdu/DrKZaaNbfabbro3gcwJESLecLmWJw3/AIOvxVLZb+p6f8MbTfWontCHPY7dLgLOsCHWtkQtQv8ABcR/4e7TAZ2EGZLw6MxYGbzIIjwXaby2xy1Rs58kdMqLGPEqO0MHTxFM06gtoRm06OaeKiFNrgrIPPtr7IqYZ0Puw/K8fKeXI8vcIam4G3kvUBSDwWvgtOYIBnqDZYG1vggEF2GN8+zcf9Djl0PmFlKHY0Uu5yVOofLNXYZ0jTgfZD16D2P3Xtcx7bEEQY0/qp07XGpj0zKzLBsQ6s0btINzIl2Yiwtr4ITD7DHab1ZxqOPeMWE+5WnTBDyCc739CrGumpHAZothQxAG6GiAJsBb+quxNTuBv739Ss7FbTp9puNbUc5uYDTfxyVIFao/ekU2RYG7veJKVDs13S6GakXjRoP1TVHA2/C31d+iqr4gNG6M4AMfMeXXjoF1XwpgKQqN7YbzyO4Pwt1uNTbp6Q4xbYm6B9h/DL60VKsspn+Zw0DRo3mc12jKbWNDWDdaMgPv1Vtapn+aCqVTpbmuiMVEwcmxVX+KqLSnbGieVQiDgoFWOUJSAg8JJqpCSAORpbEbqfRFU9j09Wh3+YStVlMJw+MhPRKirHwWEZTHcptHNoAV7qiZptdOExEg0nVWMEKDVNqAL6auxRqGjU7IxULHbh/ig7tjbNDMci6NYAoA8Lqmq55qOq1O0JuXkkm+Rn20RlHF1gLsa6eBj0/Vdx8RfAlV9SpXw5a4PJcabrO3jd26cjJkwYic1xrw9pLHNc1zTBaQQR4G4WcomiZS/azhE0qgLbiN2/LNL/jsPLuzflawz80RTaXZ5fecpnUQTwU0itwRu2KkECk7vZ3A8M1fhm4mqQBFNuQ3cwP831COoU2BwBE5AXXQsMWGWkD2UtpFJMC2fsplEEnvOA1ub9V1fw1gySaz2kAT2fOcz0iw0uVX8N7JZVe51S4AB3eN8zyHDK66bEHh7LTHHqZzl0QNUuqnuSfU5KsuWpkOQFHdSlIpDIun+qre8jRO93motCAKxzzSU3FJAjPoxN0U2EKwqxrUDL2p1UGn+qTnxmEAEAKQMKhlSfv6K1ohAFrb8kRh0O0q6lmmBs4MheIbW2ka+JrVjk553b/gHdb/ANoC9V+JMaaWCxDxY9mQDwL+4I8XLx2kyAomy4LqEtqq8lpF0M54gRxHqiaNCRmsjQv2VQBqA2htyDlysukY7UDP6dNFi4EBpHNbVF2vT7++Chu2UlSNTY1fsnycjY9Nfp5LosQQuRoVbkZzbxXS0X71NpPAfkt8b6GORdSDlW5yseFUbLQzGVYPDxTF0m2XH8lICEhi3YUSeSscVW4oEQLhxhJM4c/JJAAVJyuag6VfhdENdOf6JjLN6cvP7zU2U+N+v5KDXJ99IC1zJ5pbh0J91W2orm1ECEHOBynoi6FQa26/mhw9FUD0TAzfjp3/ACL+G9TB6b4P0XmzQG8baFen/F1AOwNYAXADv5XtJ9JXl9K3iPqs5mkCzgd0R4fRFUbi46R+Spa2Lc/REOyjIhZmgXRrWv0NuiPoxreIt9Ssugb3NrDp5LQeBYgtJHW/hnKljQVRflu8b+t/vgup2U6aLTzd7lcpReZHXTLqDquiwGPYym1ryQb5i1ySPotMb3ImtgmrxKpIJ6Ih7bzpoq3LYxKyY08kxcIUt7ikHSkBEEJQEnBM2UALs0k5ToA5tjnDNsji0/7T+qJo4lpsDfgbHyN1BqTqbXZgEcwmMKD+SlvIEMj5XEcjcet/IqX7Q4fMyebT7g/SUAHCryU21kFTxDTkfzHUHJTFQnKw4/kmILFfz4KVTGNptdUqEBrRP6cygsRiBTpveb7rSetspXEY/HvrPBe+P3WZAdAcyk3Q0rNLb/xRVxALGE06PAG7v85GnLLqsemeOiXZfYTuZZYt2apJBIcMwpNdKFBIyPmr6cnIT0upKoKpOGudvRGUqufj9yEDTZUOTDfwWlhsK7N0DnnHkpsYRh3yQNcv6rTqsDz/AAiABHzQPC0QqMJgQI4E5A3drJE9LdEftKs2m2fxwYE5cCeXurSolvsRpYrsjD3fNADPGJHBalQLkMDhatao2q4y0Ge9beIy6NHBdSah1B9/ZaxsylRKUyZrxyTSmSOAkbJSnBQAydVkz09+aSAMNrVINVYrhLtk7GWiVFzvNQbiOCbt4/VFoB+yLvmAKR7lw6ORuPefVVOxLjkhXsJN1LmhqJHH7UcWFu7YiDGs21yXKii8HRw8j6rqH4aQhX4LiFDkyqMcYkCA4FvWffJXU6oOtuKLq7OJByg6FZ9XZj25SOXzN/MJbD4BvZiO7CgWQZuDxBv6LMNRwnebPNt/TNX0MXbuukg6z5Hgih2amFxLgQ1xLgf5hzHFb9PH0qcDvTa5Fsr5Xz9ly+z65c/ICNR+qIr13vIDGb0Wk2H6+CngxnRP2w0d5kE8eFrZ68AnweCqVndpWs2ZDNToC8+CXw/sktAfVA3pmALDSwOvNdAxs2C1S7mbfYalT0iArnuT2AhUlWQNUYFA0uBPjdTD5TB/mUgISRpPMKPbAmDYa6eF09R+gz9kzWjICfvNAFrnJKp1MaWSQByu9zlTDTqo0wrWtWRoIJk5Cm1qAI+KnKiDCkCgBx9/1TuoynaU5QANVpbphVkqdd90qWDc65sFNWVYK7DB/wCEfXwUanw5v/h++Rsuiw+Ga3SUQXLRQIcjncF8N02XqNd5lw+/BdBhqTB8gFtRn5qbHKLqTTcjvcdeipRomwkPVmFq3goJjXDJ29/mz8wkyrB7wI9vRMRpvdmqnOURUByIPRR3rJgPPRRqPjmSmc+NVUPX2QBNrY6lTBKgCncUAPvZlJQc5MgDmGgjIqxtX96ypY/wRraALQd78Ljlo0SfUwsSyIenJlPTwUxDoktbEZFwkz0CdlLuzOk5cXQNdfvmDIgKTU9VoBI3phxGXC0+auZhLgTmQJjlLtdJCAKblWspcVcygJaJsY01cTFp4CeiuZQsDMyTFuA/UBWkS2DUcMJv99UTHpkFY2lne4F7azEC9076dokk7xAtaBmfUeSpIVkWuURHNWCiOP4QcuJgDPmEz6AvfKYMZwY42k28ExCUgVKlTIET3pIJ4BolwmeY8km0heDN48+PAZ+SAIkqSmRYQYBEuPUwLTfKfFMyjMd7hpxJH0lAD1KQJmL8RY+YUDvASCHDgbHzH5eKvpt58I5zl+ai4TDQYkEkxmNB6HzQAIa15cCOFrdZCvDwcrhWikLAG1tLyTA15SqKlJriSJaBOXCYy10zQBLeCQcodg8TDt7IwRBgmMxryjxUqrmtBJMRxECzt0d6Y4nwQAnpKirU4H74pIA5Sm8o6jXcMnEATA0uLpJLEsvZVLcjFwfEZe6XaEA3zsen2AkkgYi8umSe9n4FP+1PJu4nP1EHJJJCGEYbEOgGTp6WCNa87uZsfX7CZJaIzY3amZnh6XCZlZ3E5++adJUId9Z05nT0y9lNtV2UmI/VJJADdu7idfXNOKp48PqUkkALtnXvy8kjUIiDw+o+pSSQBa7EujP7GSYPPHSPCQkkgCIruGR4egspioRqciPWfdJJAEX1Txyy91TUecpMEX8J/M+aSSAM6tQEd2W/5ba8Mk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8" name="Picture 10" descr="https://encrypted-tbn2.gstatic.com/images?q=tbn:ANd9GcQvy8l3tFcD2YiucYFobIuMirl4G41kYlohpjFAnP_au1G1AaJ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528392" cy="53215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6" name="Picture 8" descr="http://archivo.ayto-arganda.es/geo/web/img/img/0938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3264297" cy="48746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326</Words>
  <Application>Microsoft Office PowerPoint</Application>
  <PresentationFormat>Presentación en pantalla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 El bautismo es el fundamento de toda la vida cristiana, el pórtico de entrada en la vida del Espíritu, y la puerta que abre el acceso a los otros sacramentos. </vt:lpstr>
      <vt:lpstr>El RITO del bautismo cristiano no es una creación cristiana.  En tiempos de Cristo existía un auténtico movimiento bautista en Palestina. Algunos ríos sagrados, como el Jordán, purificaban y devolvían la salud. </vt:lpstr>
      <vt:lpstr> Las comunidades judeocristianas de los siglos I – II destinaron a la iniciación cristiana algunas habitaciones de las Domus Ecclesiae.  Donde aparece una amplia fuente bautismal.</vt:lpstr>
      <vt:lpstr>En el siglo IV se constata una liturgia bautismal bien determinada y la construcción de estructuras bautismales, fuentes y baptisterios. </vt:lpstr>
      <vt:lpstr>LA FORMA OCTOGONAL De gran riqueza de significados simbólicos: figura del cosmos, del paraíso, de la vida eterna…</vt:lpstr>
      <vt:lpstr>Pila bautismal de  Talamanca del Jarama</vt:lpstr>
      <vt:lpstr>Pila bautismal de Iglesia  de  Arganda del Rey</vt:lpstr>
      <vt:lpstr>NORMATIVA LITÚRGICA  El bautismo conmemora y actualiza el Misterio Pascual…  El agua del bautismo debe ser agua natural y limpia…  La celebración del bautismo se inicia con la bendición del agua y la profesión de fe… culminando con la ablución del agua y en la invocación de la Santísima Trinidad.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Montemar</dc:creator>
  <cp:lastModifiedBy>Montemar</cp:lastModifiedBy>
  <cp:revision>35</cp:revision>
  <dcterms:created xsi:type="dcterms:W3CDTF">2015-11-12T22:02:33Z</dcterms:created>
  <dcterms:modified xsi:type="dcterms:W3CDTF">2015-12-04T22:18:00Z</dcterms:modified>
</cp:coreProperties>
</file>