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715025-7A0A-4FDC-A816-2754CFFFE573}" type="datetimeFigureOut">
              <a:rPr lang="es-ES" smtClean="0"/>
              <a:pPr/>
              <a:t>06/11/2015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7D70E54-A45A-4BD6-AEF7-D8DBF04AD31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15025-7A0A-4FDC-A816-2754CFFFE573}" type="datetimeFigureOut">
              <a:rPr lang="es-ES" smtClean="0"/>
              <a:pPr/>
              <a:t>06/11/2015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70E54-A45A-4BD6-AEF7-D8DBF04AD31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132856"/>
            <a:ext cx="1440160" cy="1467594"/>
          </a:xfrm>
        </p:spPr>
        <p:txBody>
          <a:bodyPr/>
          <a:lstStyle/>
          <a:p>
            <a:endParaRPr lang="es-ES" dirty="0"/>
          </a:p>
        </p:txBody>
      </p:sp>
      <p:pic>
        <p:nvPicPr>
          <p:cNvPr id="11266" name="Picture 2" descr="http://www.romanicocastillayleon.com/sitefiles/img/zamora/tome/Leaf_005767_web.jpg"/>
          <p:cNvPicPr>
            <a:picLocks noChangeAspect="1" noChangeArrowheads="1"/>
          </p:cNvPicPr>
          <p:nvPr/>
        </p:nvPicPr>
        <p:blipFill>
          <a:blip r:embed="rId2" cstate="print">
            <a:lum bright="30000" contrast="10000"/>
          </a:blip>
          <a:srcRect/>
          <a:stretch>
            <a:fillRect/>
          </a:stretch>
        </p:blipFill>
        <p:spPr bwMode="auto">
          <a:xfrm>
            <a:off x="0" y="0"/>
            <a:ext cx="9144000" cy="6858000"/>
          </a:xfrm>
          <a:prstGeom prst="rect">
            <a:avLst/>
          </a:prstGeom>
          <a:noFill/>
        </p:spPr>
      </p:pic>
      <p:sp>
        <p:nvSpPr>
          <p:cNvPr id="3" name="2 Subtítulo"/>
          <p:cNvSpPr>
            <a:spLocks noGrp="1"/>
          </p:cNvSpPr>
          <p:nvPr>
            <p:ph type="subTitle" idx="1"/>
          </p:nvPr>
        </p:nvSpPr>
        <p:spPr>
          <a:xfrm>
            <a:off x="611560" y="5445224"/>
            <a:ext cx="8064896" cy="1008112"/>
          </a:xfrm>
        </p:spPr>
        <p:txBody>
          <a:bodyPr>
            <a:noAutofit/>
          </a:bodyPr>
          <a:lstStyle/>
          <a:p>
            <a:r>
              <a:rPr lang="es-ES" sz="6000" dirty="0" smtClean="0">
                <a:solidFill>
                  <a:schemeClr val="accent2">
                    <a:lumMod val="50000"/>
                  </a:schemeClr>
                </a:solidFill>
                <a:effectLst>
                  <a:outerShdw blurRad="38100" dist="38100" dir="2700000" algn="tl">
                    <a:srgbClr val="000000">
                      <a:alpha val="43137"/>
                    </a:srgbClr>
                  </a:outerShdw>
                </a:effectLst>
                <a:latin typeface="Adobe Hebrew" pitchFamily="18" charset="-79"/>
                <a:cs typeface="Adobe Hebrew" pitchFamily="18" charset="-79"/>
              </a:rPr>
              <a:t>Espacio celebrativo</a:t>
            </a:r>
            <a:endParaRPr lang="es-ES" sz="6000" dirty="0">
              <a:solidFill>
                <a:schemeClr val="accent2">
                  <a:lumMod val="50000"/>
                </a:schemeClr>
              </a:solidFill>
              <a:effectLst>
                <a:outerShdw blurRad="38100" dist="38100" dir="2700000" algn="tl">
                  <a:srgbClr val="000000">
                    <a:alpha val="43137"/>
                  </a:srgbClr>
                </a:outerShdw>
              </a:effectLst>
              <a:latin typeface="Adobe Hebrew" pitchFamily="18" charset="-79"/>
              <a:cs typeface="Adobe Hebrew" pitchFamily="18" charset="-79"/>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pic>
        <p:nvPicPr>
          <p:cNvPr id="1026" name="Picture 2" descr="http://universovozes.com.br/editoravozes/web/view/BlogDaCatequese/wp-content/uploads/2014/05/cruz-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Rectángulo"/>
          <p:cNvSpPr/>
          <p:nvPr/>
        </p:nvSpPr>
        <p:spPr>
          <a:xfrm>
            <a:off x="467544" y="397400"/>
            <a:ext cx="8424936" cy="6063198"/>
          </a:xfrm>
          <a:prstGeom prst="rect">
            <a:avLst/>
          </a:prstGeom>
        </p:spPr>
        <p:txBody>
          <a:bodyPr wrap="square">
            <a:spAutoFit/>
          </a:bodyPr>
          <a:lstStyle/>
          <a:p>
            <a:pPr>
              <a:buNone/>
            </a:pPr>
            <a:r>
              <a:rPr lang="es-ES" sz="2000" b="1" dirty="0" smtClean="0">
                <a:solidFill>
                  <a:schemeClr val="bg1"/>
                </a:solidFill>
                <a:latin typeface="Georgia" pitchFamily="18" charset="0"/>
              </a:rPr>
              <a:t>	El espacio sacramental de una iglesia es portador de una espera toda nueva.</a:t>
            </a:r>
          </a:p>
          <a:p>
            <a:pPr>
              <a:buNone/>
            </a:pPr>
            <a:endParaRPr lang="es-ES" sz="2000" b="1" dirty="0" smtClean="0">
              <a:solidFill>
                <a:schemeClr val="bg1"/>
              </a:solidFill>
              <a:latin typeface="Georgia" pitchFamily="18" charset="0"/>
            </a:endParaRPr>
          </a:p>
          <a:p>
            <a:pPr>
              <a:buNone/>
            </a:pPr>
            <a:r>
              <a:rPr lang="es-ES" sz="2000" b="1" dirty="0" smtClean="0">
                <a:solidFill>
                  <a:schemeClr val="bg1"/>
                </a:solidFill>
                <a:latin typeface="Georgia" pitchFamily="18" charset="0"/>
              </a:rPr>
              <a:t>		</a:t>
            </a:r>
          </a:p>
          <a:p>
            <a:pPr>
              <a:buNone/>
            </a:pPr>
            <a:r>
              <a:rPr lang="es-ES" sz="2000" b="1" dirty="0" smtClean="0">
                <a:solidFill>
                  <a:schemeClr val="bg1"/>
                </a:solidFill>
                <a:latin typeface="Georgia" pitchFamily="18" charset="0"/>
              </a:rPr>
              <a:t>Signo del </a:t>
            </a:r>
            <a:r>
              <a:rPr lang="es-ES" sz="2400" b="1" dirty="0" smtClean="0">
                <a:solidFill>
                  <a:schemeClr val="bg1"/>
                </a:solidFill>
                <a:latin typeface="Georgia" pitchFamily="18" charset="0"/>
              </a:rPr>
              <a:t>Padre</a:t>
            </a:r>
            <a:r>
              <a:rPr lang="es-ES" sz="2000" b="1" dirty="0" smtClean="0">
                <a:solidFill>
                  <a:schemeClr val="bg1"/>
                </a:solidFill>
                <a:latin typeface="Georgia" pitchFamily="18" charset="0"/>
              </a:rPr>
              <a:t> que espera…</a:t>
            </a:r>
          </a:p>
          <a:p>
            <a:pPr>
              <a:buNone/>
            </a:pPr>
            <a:r>
              <a:rPr lang="es-ES" sz="2000" b="1" dirty="0" smtClean="0">
                <a:solidFill>
                  <a:schemeClr val="bg1"/>
                </a:solidFill>
                <a:latin typeface="Georgia" pitchFamily="18" charset="0"/>
              </a:rPr>
              <a:t>			                      del </a:t>
            </a:r>
            <a:r>
              <a:rPr lang="es-ES" sz="2800" b="1" dirty="0" smtClean="0">
                <a:solidFill>
                  <a:schemeClr val="bg1"/>
                </a:solidFill>
                <a:latin typeface="Georgia" pitchFamily="18" charset="0"/>
              </a:rPr>
              <a:t>Espíritu</a:t>
            </a:r>
            <a:r>
              <a:rPr lang="es-ES" sz="2000" b="1" dirty="0" smtClean="0">
                <a:solidFill>
                  <a:schemeClr val="bg1"/>
                </a:solidFill>
                <a:latin typeface="Georgia" pitchFamily="18" charset="0"/>
              </a:rPr>
              <a:t> que llama…</a:t>
            </a:r>
          </a:p>
          <a:p>
            <a:pPr>
              <a:buNone/>
            </a:pPr>
            <a:endParaRPr lang="es-ES" sz="2000" b="1" dirty="0" smtClean="0">
              <a:solidFill>
                <a:schemeClr val="bg1"/>
              </a:solidFill>
              <a:latin typeface="Georgia" pitchFamily="18" charset="0"/>
            </a:endParaRPr>
          </a:p>
          <a:p>
            <a:pPr>
              <a:buNone/>
            </a:pPr>
            <a:r>
              <a:rPr lang="es-ES" sz="2000" b="1" dirty="0" smtClean="0">
                <a:solidFill>
                  <a:schemeClr val="bg1"/>
                </a:solidFill>
                <a:latin typeface="Georgia" pitchFamily="18" charset="0"/>
              </a:rPr>
              <a:t>… de </a:t>
            </a:r>
            <a:r>
              <a:rPr lang="es-ES" sz="2800" b="1" dirty="0" smtClean="0">
                <a:solidFill>
                  <a:schemeClr val="bg1"/>
                </a:solidFill>
                <a:latin typeface="Georgia" pitchFamily="18" charset="0"/>
              </a:rPr>
              <a:t>Cristo</a:t>
            </a:r>
            <a:r>
              <a:rPr lang="es-ES" sz="2000" b="1" dirty="0" smtClean="0">
                <a:solidFill>
                  <a:schemeClr val="bg1"/>
                </a:solidFill>
                <a:latin typeface="Georgia" pitchFamily="18" charset="0"/>
              </a:rPr>
              <a:t> que es Don gratuito, …</a:t>
            </a:r>
          </a:p>
          <a:p>
            <a:pPr>
              <a:buNone/>
            </a:pPr>
            <a:r>
              <a:rPr lang="es-ES" sz="2000" b="1" dirty="0" smtClean="0">
                <a:solidFill>
                  <a:schemeClr val="bg1"/>
                </a:solidFill>
                <a:latin typeface="Georgia" pitchFamily="18" charset="0"/>
              </a:rPr>
              <a:t>		</a:t>
            </a:r>
          </a:p>
          <a:p>
            <a:pPr>
              <a:buNone/>
            </a:pPr>
            <a:endParaRPr lang="es-ES" sz="2000" b="1" dirty="0" smtClean="0">
              <a:solidFill>
                <a:schemeClr val="bg1"/>
              </a:solidFill>
              <a:latin typeface="Georgia" pitchFamily="18" charset="0"/>
            </a:endParaRPr>
          </a:p>
          <a:p>
            <a:pPr>
              <a:buNone/>
            </a:pPr>
            <a:endParaRPr lang="es-ES" sz="2000" b="1" dirty="0" smtClean="0">
              <a:solidFill>
                <a:schemeClr val="bg1"/>
              </a:solidFill>
              <a:latin typeface="Georgia" pitchFamily="18" charset="0"/>
            </a:endParaRPr>
          </a:p>
          <a:p>
            <a:pPr algn="just">
              <a:buNone/>
            </a:pPr>
            <a:r>
              <a:rPr lang="es-ES" sz="2400" b="1" dirty="0" smtClean="0">
                <a:solidFill>
                  <a:schemeClr val="bg1"/>
                </a:solidFill>
                <a:latin typeface="Georgia" pitchFamily="18" charset="0"/>
              </a:rPr>
              <a:t>Él </a:t>
            </a:r>
            <a:r>
              <a:rPr lang="es-ES" sz="2000" b="1" dirty="0" smtClean="0">
                <a:solidFill>
                  <a:schemeClr val="bg1"/>
                </a:solidFill>
                <a:latin typeface="Georgia" pitchFamily="18" charset="0"/>
              </a:rPr>
              <a:t>está siempre </a:t>
            </a:r>
            <a:r>
              <a:rPr lang="es-ES" sz="2400" b="1" dirty="0" smtClean="0">
                <a:solidFill>
                  <a:schemeClr val="bg1"/>
                </a:solidFill>
                <a:latin typeface="Georgia" pitchFamily="18" charset="0"/>
              </a:rPr>
              <a:t>presente </a:t>
            </a:r>
            <a:r>
              <a:rPr lang="es-ES" sz="2000" b="1" dirty="0" smtClean="0">
                <a:solidFill>
                  <a:schemeClr val="bg1"/>
                </a:solidFill>
                <a:latin typeface="Georgia" pitchFamily="18" charset="0"/>
              </a:rPr>
              <a:t>en su </a:t>
            </a:r>
            <a:r>
              <a:rPr lang="es-ES" sz="2400" b="1" dirty="0" smtClean="0">
                <a:solidFill>
                  <a:schemeClr val="bg1"/>
                </a:solidFill>
                <a:latin typeface="Georgia" pitchFamily="18" charset="0"/>
              </a:rPr>
              <a:t>Iglesia… </a:t>
            </a:r>
            <a:r>
              <a:rPr lang="es-ES" sz="2000" b="1" dirty="0" smtClean="0">
                <a:solidFill>
                  <a:schemeClr val="bg1"/>
                </a:solidFill>
                <a:latin typeface="Georgia" pitchFamily="18" charset="0"/>
              </a:rPr>
              <a:t>cuando se </a:t>
            </a:r>
            <a:r>
              <a:rPr lang="es-ES" sz="2400" b="1" dirty="0" smtClean="0">
                <a:solidFill>
                  <a:schemeClr val="bg1"/>
                </a:solidFill>
                <a:latin typeface="Georgia" pitchFamily="18" charset="0"/>
              </a:rPr>
              <a:t>reúne </a:t>
            </a:r>
            <a:r>
              <a:rPr lang="es-ES" sz="2000" b="1" dirty="0" smtClean="0">
                <a:solidFill>
                  <a:schemeClr val="bg1"/>
                </a:solidFill>
                <a:latin typeface="Georgia" pitchFamily="18" charset="0"/>
              </a:rPr>
              <a:t>en la </a:t>
            </a:r>
            <a:r>
              <a:rPr lang="es-ES" sz="2400" b="1" dirty="0" smtClean="0">
                <a:solidFill>
                  <a:schemeClr val="bg1"/>
                </a:solidFill>
                <a:latin typeface="Georgia" pitchFamily="18" charset="0"/>
              </a:rPr>
              <a:t>iglesia </a:t>
            </a:r>
            <a:r>
              <a:rPr lang="es-ES" sz="2000" b="1" dirty="0" smtClean="0">
                <a:solidFill>
                  <a:schemeClr val="bg1"/>
                </a:solidFill>
                <a:latin typeface="Georgia" pitchFamily="18" charset="0"/>
              </a:rPr>
              <a:t>para</a:t>
            </a:r>
            <a:r>
              <a:rPr lang="es-ES" sz="2400" b="1" dirty="0" smtClean="0">
                <a:solidFill>
                  <a:schemeClr val="bg1"/>
                </a:solidFill>
                <a:latin typeface="Georgia" pitchFamily="18" charset="0"/>
              </a:rPr>
              <a:t> celebrar los Misterios… </a:t>
            </a:r>
            <a:r>
              <a:rPr lang="es-ES" sz="2000" b="1" dirty="0" smtClean="0">
                <a:solidFill>
                  <a:schemeClr val="bg1"/>
                </a:solidFill>
                <a:latin typeface="Georgia" pitchFamily="18" charset="0"/>
              </a:rPr>
              <a:t>está</a:t>
            </a:r>
            <a:r>
              <a:rPr lang="es-ES" sz="2400" b="1" dirty="0" smtClean="0">
                <a:solidFill>
                  <a:schemeClr val="bg1"/>
                </a:solidFill>
                <a:latin typeface="Georgia" pitchFamily="18" charset="0"/>
              </a:rPr>
              <a:t> presente </a:t>
            </a:r>
            <a:r>
              <a:rPr lang="es-ES" sz="2000" b="1" dirty="0" smtClean="0">
                <a:solidFill>
                  <a:schemeClr val="bg1"/>
                </a:solidFill>
                <a:latin typeface="Georgia" pitchFamily="18" charset="0"/>
              </a:rPr>
              <a:t>en la </a:t>
            </a:r>
            <a:r>
              <a:rPr lang="es-ES" sz="2400" b="1" dirty="0" smtClean="0">
                <a:solidFill>
                  <a:schemeClr val="bg1"/>
                </a:solidFill>
                <a:latin typeface="Georgia" pitchFamily="18" charset="0"/>
              </a:rPr>
              <a:t>persona del ministro, </a:t>
            </a:r>
            <a:r>
              <a:rPr lang="es-ES" sz="2000" b="1" dirty="0" smtClean="0">
                <a:solidFill>
                  <a:schemeClr val="bg1"/>
                </a:solidFill>
                <a:latin typeface="Georgia" pitchFamily="18" charset="0"/>
              </a:rPr>
              <a:t>cuando</a:t>
            </a:r>
            <a:r>
              <a:rPr lang="es-ES" sz="2400" b="1" dirty="0" smtClean="0">
                <a:solidFill>
                  <a:schemeClr val="bg1"/>
                </a:solidFill>
                <a:latin typeface="Georgia" pitchFamily="18" charset="0"/>
              </a:rPr>
              <a:t> Ella bautiza, es Él quien bautiza, </a:t>
            </a:r>
            <a:r>
              <a:rPr lang="es-ES" sz="2000" b="1" dirty="0" smtClean="0">
                <a:solidFill>
                  <a:schemeClr val="bg1"/>
                </a:solidFill>
                <a:latin typeface="Georgia" pitchFamily="18" charset="0"/>
              </a:rPr>
              <a:t>cuando</a:t>
            </a:r>
            <a:r>
              <a:rPr lang="es-ES" sz="2400" b="1" dirty="0" smtClean="0">
                <a:solidFill>
                  <a:schemeClr val="bg1"/>
                </a:solidFill>
                <a:latin typeface="Georgia" pitchFamily="18" charset="0"/>
              </a:rPr>
              <a:t> Ella proclama la Sagrada Escritura, es Él quien habla… </a:t>
            </a:r>
          </a:p>
          <a:p>
            <a:pPr algn="ctr">
              <a:buNone/>
            </a:pPr>
            <a:r>
              <a:rPr lang="es-ES" sz="1400" b="1" dirty="0" smtClean="0">
                <a:solidFill>
                  <a:schemeClr val="bg1"/>
                </a:solidFill>
                <a:latin typeface="Georgia" pitchFamily="18" charset="0"/>
              </a:rPr>
              <a:t>(</a:t>
            </a:r>
            <a:r>
              <a:rPr lang="es-ES" sz="1400" b="1" i="1" dirty="0" smtClean="0">
                <a:solidFill>
                  <a:schemeClr val="bg1"/>
                </a:solidFill>
                <a:latin typeface="Georgia" pitchFamily="18" charset="0"/>
              </a:rPr>
              <a:t>Sacrosanctum Concilium, 7)</a:t>
            </a:r>
            <a:r>
              <a:rPr lang="es-ES" sz="2800" b="1" dirty="0" smtClean="0">
                <a:solidFill>
                  <a:schemeClr val="bg1"/>
                </a:solidFill>
                <a:latin typeface="Georgia"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buNone/>
            </a:pPr>
            <a:endParaRPr lang="es-ES" dirty="0"/>
          </a:p>
        </p:txBody>
      </p:sp>
      <p:pic>
        <p:nvPicPr>
          <p:cNvPr id="14338" name="Picture 2" descr="http://www.viajeroscallejeros.com/Foto/149/viaje-a-israel-6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4340" name="Picture 4" descr="http://www.conocereisdeverdad.org/pic/376__43c52728ae6c6.jpg"/>
          <p:cNvPicPr>
            <a:picLocks noChangeAspect="1" noChangeArrowheads="1"/>
          </p:cNvPicPr>
          <p:nvPr/>
        </p:nvPicPr>
        <p:blipFill>
          <a:blip r:embed="rId3" cstate="print"/>
          <a:srcRect/>
          <a:stretch>
            <a:fillRect/>
          </a:stretch>
        </p:blipFill>
        <p:spPr bwMode="auto">
          <a:xfrm>
            <a:off x="971600" y="4125837"/>
            <a:ext cx="7488832" cy="2732163"/>
          </a:xfrm>
          <a:prstGeom prst="rect">
            <a:avLst/>
          </a:prstGeom>
          <a:ln>
            <a:noFill/>
          </a:ln>
          <a:effectLst>
            <a:softEdge rad="6350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http://farm5.static.flickr.com/4035/4546628632_9589c7c09c_m.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57200" y="274638"/>
            <a:ext cx="8229600" cy="1426170"/>
          </a:xfrm>
        </p:spPr>
        <p:txBody>
          <a:bodyPr>
            <a:noAutofit/>
          </a:bodyPr>
          <a:lstStyle/>
          <a:p>
            <a:r>
              <a:rPr lang="es-ES" sz="1800" b="1" dirty="0" smtClean="0">
                <a:solidFill>
                  <a:srgbClr val="002060"/>
                </a:solidFill>
                <a:latin typeface="Georgia" pitchFamily="18" charset="0"/>
              </a:rPr>
              <a:t>Los primeros cristianos utilizaron habitaciones de casas particulares como lugares para sus reuniones cultuales.</a:t>
            </a:r>
            <a:br>
              <a:rPr lang="es-ES" sz="1800" b="1" dirty="0" smtClean="0">
                <a:solidFill>
                  <a:srgbClr val="002060"/>
                </a:solidFill>
                <a:latin typeface="Georgia" pitchFamily="18" charset="0"/>
              </a:rPr>
            </a:br>
            <a:r>
              <a:rPr lang="es-ES" sz="1800" b="1" dirty="0" smtClean="0">
                <a:solidFill>
                  <a:srgbClr val="002060"/>
                </a:solidFill>
                <a:latin typeface="Georgia" pitchFamily="18" charset="0"/>
              </a:rPr>
              <a:t>“</a:t>
            </a:r>
            <a:r>
              <a:rPr lang="es-ES" sz="1800" b="1" i="1" dirty="0" smtClean="0">
                <a:solidFill>
                  <a:srgbClr val="002060"/>
                </a:solidFill>
                <a:latin typeface="Georgia" pitchFamily="18" charset="0"/>
              </a:rPr>
              <a:t>Y todos los días acudían al Templo con un mismo espíritu, partían el pan en las casas y comían juntos con alegría y sencillez de corazón”  Hechos de los Apóstoles 2.</a:t>
            </a:r>
            <a:endParaRPr lang="es-ES" sz="1800" b="1" dirty="0">
              <a:solidFill>
                <a:srgbClr val="002060"/>
              </a:solidFill>
              <a:latin typeface="Georgia" pitchFamily="18" charset="0"/>
            </a:endParaRPr>
          </a:p>
        </p:txBody>
      </p:sp>
      <p:sp>
        <p:nvSpPr>
          <p:cNvPr id="3" name="2 Marcador de contenido"/>
          <p:cNvSpPr>
            <a:spLocks noGrp="1"/>
          </p:cNvSpPr>
          <p:nvPr>
            <p:ph idx="1"/>
          </p:nvPr>
        </p:nvSpPr>
        <p:spPr>
          <a:xfrm>
            <a:off x="251520" y="1916832"/>
            <a:ext cx="5256584" cy="4209331"/>
          </a:xfrm>
        </p:spPr>
        <p:txBody>
          <a:bodyPr>
            <a:normAutofit fontScale="92500" lnSpcReduction="10000"/>
          </a:bodyPr>
          <a:lstStyle/>
          <a:p>
            <a:pPr>
              <a:buNone/>
            </a:pPr>
            <a:endParaRPr lang="es-ES" sz="2400" b="1" dirty="0" smtClean="0">
              <a:solidFill>
                <a:srgbClr val="002060"/>
              </a:solidFill>
            </a:endParaRPr>
          </a:p>
          <a:p>
            <a:pPr>
              <a:buNone/>
            </a:pPr>
            <a:r>
              <a:rPr lang="es-ES" sz="2400" b="1" dirty="0" smtClean="0">
                <a:solidFill>
                  <a:srgbClr val="002060"/>
                </a:solidFill>
              </a:rPr>
              <a:t>DOMUS ECCLESIAE</a:t>
            </a:r>
          </a:p>
          <a:p>
            <a:pPr>
              <a:buNone/>
            </a:pPr>
            <a:r>
              <a:rPr lang="es-ES" sz="2400" b="1" i="1" dirty="0" smtClean="0">
                <a:solidFill>
                  <a:srgbClr val="002060"/>
                </a:solidFill>
              </a:rPr>
              <a:t>El término ECCLESIA viene del griego y significa </a:t>
            </a:r>
            <a:r>
              <a:rPr lang="es-ES" sz="2400" b="1" i="1" u="sng" dirty="0" smtClean="0">
                <a:solidFill>
                  <a:srgbClr val="002060"/>
                </a:solidFill>
              </a:rPr>
              <a:t>convocar </a:t>
            </a:r>
            <a:r>
              <a:rPr lang="es-ES" sz="2400" b="1" i="1" dirty="0" smtClean="0">
                <a:solidFill>
                  <a:srgbClr val="002060"/>
                </a:solidFill>
              </a:rPr>
              <a:t>.</a:t>
            </a:r>
          </a:p>
          <a:p>
            <a:pPr>
              <a:buNone/>
            </a:pPr>
            <a:endParaRPr lang="es-ES" sz="2400" b="1" i="1" dirty="0" smtClean="0">
              <a:solidFill>
                <a:srgbClr val="002060"/>
              </a:solidFill>
            </a:endParaRPr>
          </a:p>
          <a:p>
            <a:pPr>
              <a:buNone/>
            </a:pPr>
            <a:endParaRPr lang="es-ES" sz="2400" b="1" i="1" dirty="0" smtClean="0">
              <a:solidFill>
                <a:srgbClr val="002060"/>
              </a:solidFill>
            </a:endParaRPr>
          </a:p>
          <a:p>
            <a:pPr>
              <a:buNone/>
            </a:pPr>
            <a:endParaRPr lang="es-ES" sz="2400" b="1" i="1" dirty="0" smtClean="0">
              <a:solidFill>
                <a:srgbClr val="002060"/>
              </a:solidFill>
            </a:endParaRPr>
          </a:p>
          <a:p>
            <a:pPr>
              <a:buNone/>
            </a:pPr>
            <a:endParaRPr lang="es-ES" sz="2400" b="1" i="1" dirty="0" smtClean="0">
              <a:solidFill>
                <a:srgbClr val="002060"/>
              </a:solidFill>
            </a:endParaRPr>
          </a:p>
          <a:p>
            <a:pPr>
              <a:buNone/>
            </a:pPr>
            <a:endParaRPr lang="es-ES" sz="2400" b="1" i="1" dirty="0" smtClean="0">
              <a:solidFill>
                <a:srgbClr val="002060"/>
              </a:solidFill>
            </a:endParaRPr>
          </a:p>
          <a:p>
            <a:pPr>
              <a:buNone/>
            </a:pPr>
            <a:r>
              <a:rPr lang="es-ES" sz="2400" b="1" i="1" dirty="0" smtClean="0">
                <a:solidFill>
                  <a:srgbClr val="002060"/>
                </a:solidFill>
              </a:rPr>
              <a:t>Este mismo término se aplicará también al lugar de reunión de los fieles.</a:t>
            </a:r>
          </a:p>
          <a:p>
            <a:pPr>
              <a:buNone/>
            </a:pPr>
            <a:endParaRPr lang="es-ES" sz="2000" b="1" i="1" dirty="0">
              <a:solidFill>
                <a:srgbClr val="002060"/>
              </a:solidFill>
            </a:endParaRPr>
          </a:p>
        </p:txBody>
      </p:sp>
      <p:sp>
        <p:nvSpPr>
          <p:cNvPr id="1028" name="AutoShape 4" descr="https://albertoleoncebrian.files.wordpress.com/2013/05/ichthy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https://albertoleoncebrian.files.wordpress.com/2013/05/ichthy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https://albertoleoncebrian.files.wordpress.com/2013/05/ichthy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6" name="Picture 12" descr="https://encrypted-tbn1.gstatic.com/images?q=tbn:ANd9GcRnf8NZ9lMqHwCszaLH_WW_s6Pj_r8XnjIvuUiQVRi3YnZaCy1lSg"/>
          <p:cNvPicPr>
            <a:picLocks noChangeAspect="1" noChangeArrowheads="1"/>
          </p:cNvPicPr>
          <p:nvPr/>
        </p:nvPicPr>
        <p:blipFill>
          <a:blip r:embed="rId3" cstate="print"/>
          <a:srcRect/>
          <a:stretch>
            <a:fillRect/>
          </a:stretch>
        </p:blipFill>
        <p:spPr bwMode="auto">
          <a:xfrm rot="5400000">
            <a:off x="4680012" y="2456892"/>
            <a:ext cx="4896544" cy="35283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9 Título"/>
          <p:cNvSpPr>
            <a:spLocks noGrp="1"/>
          </p:cNvSpPr>
          <p:nvPr>
            <p:ph type="title"/>
          </p:nvPr>
        </p:nvSpPr>
        <p:spPr>
          <a:xfrm>
            <a:off x="467544" y="274638"/>
            <a:ext cx="8219256" cy="1143000"/>
          </a:xfrm>
        </p:spPr>
        <p:txBody>
          <a:bodyPr>
            <a:normAutofit/>
          </a:bodyPr>
          <a:lstStyle/>
          <a:p>
            <a:pPr algn="just"/>
            <a:r>
              <a:rPr lang="es-ES" sz="2000" b="1" dirty="0" smtClean="0">
                <a:latin typeface="Georgia" pitchFamily="18" charset="0"/>
              </a:rPr>
              <a:t>	La Iglesia, Cuerpo de Cristo, tuvo su precedente en la asamblea del pueblo de Israel convocada para vivir la alianza, escuchar la Palabra de Dios, orar.</a:t>
            </a:r>
            <a:endParaRPr lang="es-ES" sz="2000" b="1" dirty="0">
              <a:latin typeface="Georgia" pitchFamily="18" charset="0"/>
            </a:endParaRPr>
          </a:p>
        </p:txBody>
      </p:sp>
      <p:sp>
        <p:nvSpPr>
          <p:cNvPr id="11" name="10 Marcador de contenido"/>
          <p:cNvSpPr>
            <a:spLocks noGrp="1"/>
          </p:cNvSpPr>
          <p:nvPr>
            <p:ph idx="1"/>
          </p:nvPr>
        </p:nvSpPr>
        <p:spPr/>
        <p:txBody>
          <a:bodyPr/>
          <a:lstStyle/>
          <a:p>
            <a:endParaRPr lang="es-ES"/>
          </a:p>
        </p:txBody>
      </p:sp>
      <p:pic>
        <p:nvPicPr>
          <p:cNvPr id="15369" name="Picture 9" descr="https://lh3.googleusercontent.com/-fy_GTK-1--w/Ve7pxV39VCI/AAAAAAAAm9k/1uJ4nJk8S-0/s400-Ic42/beit_alfa_3.jpg"/>
          <p:cNvPicPr>
            <a:picLocks noChangeAspect="1" noChangeArrowheads="1"/>
          </p:cNvPicPr>
          <p:nvPr/>
        </p:nvPicPr>
        <p:blipFill>
          <a:blip r:embed="rId3" cstate="print"/>
          <a:srcRect/>
          <a:stretch>
            <a:fillRect/>
          </a:stretch>
        </p:blipFill>
        <p:spPr bwMode="auto">
          <a:xfrm>
            <a:off x="467544" y="1628800"/>
            <a:ext cx="8208912" cy="46085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latin typeface="Georgia" pitchFamily="18" charset="0"/>
              </a:rPr>
              <a:t>SINAGOGA</a:t>
            </a:r>
            <a:endParaRPr lang="es-ES" dirty="0">
              <a:latin typeface="Georgia" pitchFamily="18" charset="0"/>
            </a:endParaRPr>
          </a:p>
        </p:txBody>
      </p:sp>
      <p:pic>
        <p:nvPicPr>
          <p:cNvPr id="16388" name="Picture 4" descr="http://www.spanisharts.com/arquitectura/imagenes/roma/basilica.jpg"/>
          <p:cNvPicPr>
            <a:picLocks noChangeAspect="1" noChangeArrowheads="1"/>
          </p:cNvPicPr>
          <p:nvPr/>
        </p:nvPicPr>
        <p:blipFill>
          <a:blip r:embed="rId3" cstate="print"/>
          <a:srcRect/>
          <a:stretch>
            <a:fillRect/>
          </a:stretch>
        </p:blipFill>
        <p:spPr bwMode="auto">
          <a:xfrm>
            <a:off x="1331640" y="1772816"/>
            <a:ext cx="6552728" cy="4320480"/>
          </a:xfrm>
          <a:prstGeom prst="rect">
            <a:avLst/>
          </a:prstGeom>
          <a:noFill/>
        </p:spPr>
      </p:pic>
      <p:sp>
        <p:nvSpPr>
          <p:cNvPr id="3" name="2 Marcador de contenido"/>
          <p:cNvSpPr>
            <a:spLocks noGrp="1"/>
          </p:cNvSpPr>
          <p:nvPr>
            <p:ph idx="1"/>
          </p:nvPr>
        </p:nvSpPr>
        <p:spPr>
          <a:xfrm>
            <a:off x="323528" y="1196752"/>
            <a:ext cx="8363272" cy="5256584"/>
          </a:xfrm>
        </p:spPr>
        <p:txBody>
          <a:bodyPr/>
          <a:lstStyle/>
          <a:p>
            <a:pPr>
              <a:buNone/>
            </a:pPr>
            <a:endParaRPr lang="es-ES" b="1" dirty="0" smtClean="0"/>
          </a:p>
          <a:p>
            <a:pPr>
              <a:buNone/>
            </a:pPr>
            <a:endParaRPr lang="es-ES" b="1" dirty="0"/>
          </a:p>
          <a:p>
            <a:pPr>
              <a:buNone/>
            </a:pPr>
            <a:endParaRPr lang="es-ES" b="1" dirty="0" smtClean="0"/>
          </a:p>
          <a:p>
            <a:pPr>
              <a:buNone/>
            </a:pPr>
            <a:endParaRPr lang="es-ES" sz="1600" b="1" dirty="0" smtClean="0"/>
          </a:p>
          <a:p>
            <a:pPr>
              <a:buNone/>
            </a:pPr>
            <a:r>
              <a:rPr lang="es-ES" sz="1600" b="1" dirty="0" smtClean="0"/>
              <a:t>						</a:t>
            </a:r>
            <a:r>
              <a:rPr lang="es-ES" sz="1600" b="1" dirty="0"/>
              <a:t>	</a:t>
            </a:r>
            <a:r>
              <a:rPr lang="es-ES" sz="1600" b="1" dirty="0" smtClean="0"/>
              <a:t>		</a:t>
            </a:r>
            <a:endParaRPr lang="es-ES" sz="1600" b="1" dirty="0"/>
          </a:p>
          <a:p>
            <a:pPr>
              <a:buNone/>
            </a:pPr>
            <a:r>
              <a:rPr lang="es-ES" sz="1600" b="1" dirty="0" smtClean="0"/>
              <a:t>			AARON                                    BEMÁ</a:t>
            </a:r>
          </a:p>
          <a:p>
            <a:pPr>
              <a:buNone/>
            </a:pPr>
            <a:r>
              <a:rPr lang="es-ES" sz="1600" b="1" dirty="0" smtClean="0"/>
              <a:t>Jerusalén                 		</a:t>
            </a:r>
            <a:r>
              <a:rPr lang="el-GR" sz="1600" b="1" dirty="0" smtClean="0"/>
              <a:t>Ψ</a:t>
            </a:r>
            <a:r>
              <a:rPr lang="es-ES" sz="1600" b="1" dirty="0" smtClean="0"/>
              <a:t> MENORAH		               SEDE        					</a:t>
            </a:r>
          </a:p>
          <a:p>
            <a:pPr>
              <a:buNone/>
            </a:pPr>
            <a:r>
              <a:rPr lang="es-ES" sz="1600" b="1" dirty="0"/>
              <a:t>	</a:t>
            </a:r>
            <a:r>
              <a:rPr lang="es-ES" sz="1600" b="1" dirty="0" smtClean="0"/>
              <a:t>			velo</a:t>
            </a:r>
          </a:p>
        </p:txBody>
      </p:sp>
      <p:cxnSp>
        <p:nvCxnSpPr>
          <p:cNvPr id="24" name="23 Conector recto de flecha"/>
          <p:cNvCxnSpPr>
            <a:endCxn id="16388" idx="1"/>
          </p:cNvCxnSpPr>
          <p:nvPr/>
        </p:nvCxnSpPr>
        <p:spPr>
          <a:xfrm flipH="1">
            <a:off x="1331640" y="3933056"/>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2411760" y="3789040"/>
            <a:ext cx="144016" cy="432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Rectángulo"/>
          <p:cNvSpPr/>
          <p:nvPr/>
        </p:nvSpPr>
        <p:spPr>
          <a:xfrm>
            <a:off x="4355976" y="3789040"/>
            <a:ext cx="936104"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7" name="36 Conector recto"/>
          <p:cNvCxnSpPr/>
          <p:nvPr/>
        </p:nvCxnSpPr>
        <p:spPr>
          <a:xfrm>
            <a:off x="3059832" y="3284984"/>
            <a:ext cx="0" cy="12961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37 Cubo"/>
          <p:cNvSpPr/>
          <p:nvPr/>
        </p:nvSpPr>
        <p:spPr>
          <a:xfrm>
            <a:off x="6156176" y="3717032"/>
            <a:ext cx="360040" cy="576064"/>
          </a:xfrm>
          <a:prstGeom prst="cub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Elipse"/>
          <p:cNvSpPr/>
          <p:nvPr/>
        </p:nvSpPr>
        <p:spPr>
          <a:xfrm>
            <a:off x="4716016" y="3933056"/>
            <a:ext cx="360040" cy="2160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descr="http://4.bp.blogspot.com/-J4g2gG5tB28/USx22rFQVjI/AAAAAAAAABs/EFaOsuVT4w8/s1600/Iglesia+siria.png"/>
          <p:cNvPicPr>
            <a:picLocks noChangeAspect="1" noChangeArrowheads="1"/>
          </p:cNvPicPr>
          <p:nvPr/>
        </p:nvPicPr>
        <p:blipFill>
          <a:blip r:embed="rId3" cstate="print"/>
          <a:srcRect/>
          <a:stretch>
            <a:fillRect/>
          </a:stretch>
        </p:blipFill>
        <p:spPr bwMode="auto">
          <a:xfrm>
            <a:off x="323528" y="1700808"/>
            <a:ext cx="4104457" cy="4968552"/>
          </a:xfrm>
          <a:prstGeom prst="rect">
            <a:avLst/>
          </a:prstGeom>
          <a:ln>
            <a:noFill/>
          </a:ln>
          <a:effectLst>
            <a:softEdge rad="317500"/>
          </a:effectLst>
        </p:spPr>
      </p:pic>
      <p:sp>
        <p:nvSpPr>
          <p:cNvPr id="3" name="2 Marcador de contenido"/>
          <p:cNvSpPr>
            <a:spLocks noGrp="1"/>
          </p:cNvSpPr>
          <p:nvPr>
            <p:ph idx="1"/>
          </p:nvPr>
        </p:nvSpPr>
        <p:spPr>
          <a:xfrm>
            <a:off x="5436096" y="2060848"/>
            <a:ext cx="2016224" cy="4137323"/>
          </a:xfrm>
        </p:spPr>
        <p:txBody>
          <a:bodyPr>
            <a:normAutofit/>
          </a:bodyPr>
          <a:lstStyle/>
          <a:p>
            <a:pPr algn="ctr">
              <a:buNone/>
            </a:pPr>
            <a:r>
              <a:rPr lang="es-ES" sz="2400" b="1" dirty="0" smtClean="0"/>
              <a:t>Allí,</a:t>
            </a:r>
          </a:p>
          <a:p>
            <a:pPr algn="ctr">
              <a:buNone/>
            </a:pPr>
            <a:r>
              <a:rPr lang="es-ES" sz="2400" b="1" dirty="0" smtClean="0"/>
              <a:t>celebramos </a:t>
            </a:r>
          </a:p>
          <a:p>
            <a:pPr algn="ctr">
              <a:buNone/>
            </a:pPr>
            <a:r>
              <a:rPr lang="es-ES" sz="2400" b="1" dirty="0" smtClean="0"/>
              <a:t>la Liturgia</a:t>
            </a:r>
          </a:p>
          <a:p>
            <a:pPr algn="ctr">
              <a:buNone/>
            </a:pPr>
            <a:r>
              <a:rPr lang="es-ES" sz="2400" b="1" dirty="0" smtClean="0"/>
              <a:t>cumpliendo </a:t>
            </a:r>
          </a:p>
          <a:p>
            <a:pPr algn="ctr">
              <a:buNone/>
            </a:pPr>
            <a:r>
              <a:rPr lang="es-ES" sz="2400" b="1" dirty="0" smtClean="0"/>
              <a:t>el </a:t>
            </a:r>
          </a:p>
          <a:p>
            <a:pPr algn="ctr">
              <a:buNone/>
            </a:pPr>
            <a:r>
              <a:rPr lang="es-ES" sz="2400" b="1" dirty="0" smtClean="0"/>
              <a:t>Misterio </a:t>
            </a:r>
          </a:p>
          <a:p>
            <a:pPr algn="ctr">
              <a:buNone/>
            </a:pPr>
            <a:r>
              <a:rPr lang="es-ES" sz="2400" b="1" dirty="0" smtClean="0"/>
              <a:t>del </a:t>
            </a:r>
          </a:p>
          <a:p>
            <a:pPr algn="ctr">
              <a:buNone/>
            </a:pPr>
            <a:r>
              <a:rPr lang="es-ES" sz="2400" b="1" dirty="0" smtClean="0"/>
              <a:t>Cuerpo </a:t>
            </a:r>
          </a:p>
          <a:p>
            <a:pPr algn="ctr">
              <a:buNone/>
            </a:pPr>
            <a:r>
              <a:rPr lang="es-ES" sz="2400" b="1" dirty="0" smtClean="0"/>
              <a:t>de Cristo</a:t>
            </a:r>
            <a:endParaRPr lang="es-ES" sz="2400" b="1" dirty="0"/>
          </a:p>
        </p:txBody>
      </p:sp>
      <p:sp>
        <p:nvSpPr>
          <p:cNvPr id="2" name="1 Título"/>
          <p:cNvSpPr>
            <a:spLocks noGrp="1"/>
          </p:cNvSpPr>
          <p:nvPr>
            <p:ph type="title"/>
          </p:nvPr>
        </p:nvSpPr>
        <p:spPr>
          <a:xfrm>
            <a:off x="457200" y="274638"/>
            <a:ext cx="8229600" cy="1786210"/>
          </a:xfrm>
        </p:spPr>
        <p:txBody>
          <a:bodyPr>
            <a:normAutofit/>
          </a:bodyPr>
          <a:lstStyle/>
          <a:p>
            <a:pPr algn="just"/>
            <a:r>
              <a:rPr lang="es-ES" sz="1800" b="1" dirty="0" smtClean="0">
                <a:latin typeface="Georgia" pitchFamily="18" charset="0"/>
              </a:rPr>
              <a:t>El tipo más antiguo de iglesia cristiana es un edificio de tipo basilical, lo mismo que en la sinagoga.  La iglesia de piedra y de madera donde entramos para participar de la Liturgia eterna es un espacio de nuestro mundo, pero su novedad consiste en ser un espacio dilatado por la Resurrección.</a:t>
            </a:r>
            <a:endParaRPr lang="es-ES" sz="1800" b="1" dirty="0">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F4Dblz2lcoI/UaJ79LmTibI/AAAAAAAALII/1DZ4YoGrGtA/s1600/1+enero+2012+001.jpg"/>
          <p:cNvPicPr>
            <a:picLocks noChangeAspect="1" noChangeArrowheads="1"/>
          </p:cNvPicPr>
          <p:nvPr/>
        </p:nvPicPr>
        <p:blipFill>
          <a:blip r:embed="rId2" cstate="print">
            <a:lum bright="20000"/>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normAutofit fontScale="90000"/>
          </a:bodyPr>
          <a:lstStyle/>
          <a:p>
            <a:r>
              <a:rPr lang="es-ES" sz="1800" b="1" dirty="0" smtClean="0">
                <a:solidFill>
                  <a:schemeClr val="bg1"/>
                </a:solidFill>
                <a:latin typeface="Georgia" pitchFamily="18" charset="0"/>
              </a:rPr>
              <a:t>Un nuevo tipo de iglesia cristiana surgirá a partir de un modo diverso de organizar la celebración, aparece en la segunda mitad del siglo IV. </a:t>
            </a:r>
            <a:br>
              <a:rPr lang="es-ES" sz="1800" b="1" dirty="0" smtClean="0">
                <a:solidFill>
                  <a:schemeClr val="bg1"/>
                </a:solidFill>
                <a:latin typeface="Georgia" pitchFamily="18" charset="0"/>
              </a:rPr>
            </a:br>
            <a:r>
              <a:rPr lang="es-ES" sz="1800" b="1" dirty="0" smtClean="0">
                <a:solidFill>
                  <a:schemeClr val="bg1"/>
                </a:solidFill>
                <a:latin typeface="Georgia" pitchFamily="18" charset="0"/>
              </a:rPr>
              <a:t>LAS IGLESIAS CONSTANTINIANAS</a:t>
            </a:r>
            <a:endParaRPr lang="es-ES" sz="1800" b="1" dirty="0">
              <a:solidFill>
                <a:schemeClr val="bg1"/>
              </a:solidFill>
              <a:latin typeface="Georgia" pitchFamily="18" charset="0"/>
            </a:endParaRPr>
          </a:p>
        </p:txBody>
      </p:sp>
      <p:sp>
        <p:nvSpPr>
          <p:cNvPr id="3" name="2 Marcador de contenido"/>
          <p:cNvSpPr>
            <a:spLocks noGrp="1"/>
          </p:cNvSpPr>
          <p:nvPr>
            <p:ph idx="1"/>
          </p:nvPr>
        </p:nvSpPr>
        <p:spPr>
          <a:xfrm>
            <a:off x="251520" y="1700808"/>
            <a:ext cx="3456384" cy="4741987"/>
          </a:xfrm>
        </p:spPr>
        <p:txBody>
          <a:bodyPr>
            <a:noAutofit/>
          </a:bodyPr>
          <a:lstStyle/>
          <a:p>
            <a:pPr>
              <a:buNone/>
            </a:pPr>
            <a:r>
              <a:rPr lang="es-ES" sz="2000" dirty="0" smtClean="0">
                <a:solidFill>
                  <a:schemeClr val="bg1"/>
                </a:solidFill>
              </a:rPr>
              <a:t>- Se  repiten estructuras pero son introducidos algunos elementos nuevos o se modifican los existentes. </a:t>
            </a:r>
          </a:p>
          <a:p>
            <a:pPr>
              <a:buNone/>
            </a:pPr>
            <a:r>
              <a:rPr lang="es-ES" sz="2000" dirty="0" smtClean="0">
                <a:solidFill>
                  <a:schemeClr val="bg1"/>
                </a:solidFill>
              </a:rPr>
              <a:t>- El </a:t>
            </a:r>
            <a:r>
              <a:rPr lang="es-ES" sz="2000" b="1" u="sng" dirty="0" smtClean="0">
                <a:solidFill>
                  <a:schemeClr val="bg1"/>
                </a:solidFill>
              </a:rPr>
              <a:t>sitial del Obispo</a:t>
            </a:r>
            <a:r>
              <a:rPr lang="es-ES" sz="2000" b="1" dirty="0" smtClean="0">
                <a:solidFill>
                  <a:schemeClr val="bg1"/>
                </a:solidFill>
              </a:rPr>
              <a:t> </a:t>
            </a:r>
            <a:r>
              <a:rPr lang="es-ES" sz="2000" dirty="0" smtClean="0">
                <a:solidFill>
                  <a:schemeClr val="bg1"/>
                </a:solidFill>
              </a:rPr>
              <a:t>se traslada al centro del ábside.</a:t>
            </a:r>
          </a:p>
          <a:p>
            <a:pPr>
              <a:buNone/>
            </a:pPr>
            <a:r>
              <a:rPr lang="es-ES" sz="2000" dirty="0" smtClean="0">
                <a:solidFill>
                  <a:schemeClr val="bg1"/>
                </a:solidFill>
              </a:rPr>
              <a:t>- El </a:t>
            </a:r>
            <a:r>
              <a:rPr lang="es-ES" sz="2000" b="1" u="sng" dirty="0" smtClean="0">
                <a:solidFill>
                  <a:schemeClr val="bg1"/>
                </a:solidFill>
              </a:rPr>
              <a:t>lugar de la Palabra </a:t>
            </a:r>
            <a:r>
              <a:rPr lang="es-ES" sz="2000" dirty="0" smtClean="0">
                <a:solidFill>
                  <a:schemeClr val="bg1"/>
                </a:solidFill>
              </a:rPr>
              <a:t> desaparece del centro de la nave central.</a:t>
            </a:r>
          </a:p>
          <a:p>
            <a:pPr>
              <a:buNone/>
            </a:pPr>
            <a:r>
              <a:rPr lang="es-ES" sz="2000" dirty="0" smtClean="0">
                <a:solidFill>
                  <a:schemeClr val="bg1"/>
                </a:solidFill>
              </a:rPr>
              <a:t>-  El </a:t>
            </a:r>
            <a:r>
              <a:rPr lang="es-ES" sz="2000" b="1" u="sng" dirty="0" smtClean="0">
                <a:solidFill>
                  <a:schemeClr val="bg1"/>
                </a:solidFill>
              </a:rPr>
              <a:t>altar</a:t>
            </a:r>
            <a:r>
              <a:rPr lang="es-ES" sz="2000" dirty="0" smtClean="0">
                <a:solidFill>
                  <a:schemeClr val="bg1"/>
                </a:solidFill>
              </a:rPr>
              <a:t>, en principio en medio del pueblo. Elevado, se desplazará al ábside. </a:t>
            </a:r>
            <a:endParaRPr lang="es-ES" sz="2000" dirty="0">
              <a:solidFill>
                <a:schemeClr val="bg1"/>
              </a:solidFill>
            </a:endParaRPr>
          </a:p>
        </p:txBody>
      </p:sp>
      <p:sp>
        <p:nvSpPr>
          <p:cNvPr id="4" name="AutoShape 2" descr="http://lajovel.files.wordpress.com/2012/05/basilica.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 name="Picture 16" descr="basilica_planta_sanpedro"/>
          <p:cNvPicPr>
            <a:picLocks noChangeAspect="1" noChangeArrowheads="1"/>
          </p:cNvPicPr>
          <p:nvPr/>
        </p:nvPicPr>
        <p:blipFill>
          <a:blip r:embed="rId3" cstate="print"/>
          <a:srcRect/>
          <a:stretch>
            <a:fillRect/>
          </a:stretch>
        </p:blipFill>
        <p:spPr bwMode="auto">
          <a:xfrm>
            <a:off x="3923928" y="1340768"/>
            <a:ext cx="4680620" cy="5328592"/>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026" name="Picture 2" descr="http://www.hogarami.com/WebRoot/StoreES/Shops/63464618/528A/2ABB/F171/ED19/16B1/C0A8/2971/9563/LadrillosLight1000-1.jpg"/>
          <p:cNvPicPr>
            <a:picLocks noChangeAspect="1" noChangeArrowheads="1"/>
          </p:cNvPicPr>
          <p:nvPr/>
        </p:nvPicPr>
        <p:blipFill>
          <a:blip r:embed="rId3" cstate="print">
            <a:lum bright="40000" contrast="20000"/>
          </a:blip>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6012160" y="260648"/>
            <a:ext cx="2880320" cy="6408712"/>
          </a:xfrm>
        </p:spPr>
        <p:txBody>
          <a:bodyPr>
            <a:noAutofit/>
          </a:bodyPr>
          <a:lstStyle/>
          <a:p>
            <a:pPr>
              <a:buNone/>
            </a:pPr>
            <a:r>
              <a:rPr lang="es-ES" sz="1800" b="1" dirty="0" smtClean="0">
                <a:latin typeface="Lucida Bright" pitchFamily="18" charset="0"/>
              </a:rPr>
              <a:t>Junto a la forma basilical aparecerá también la forma típica de :</a:t>
            </a:r>
          </a:p>
          <a:p>
            <a:pPr>
              <a:buNone/>
            </a:pPr>
            <a:endParaRPr lang="es-ES" sz="2000" b="1" dirty="0" smtClean="0">
              <a:latin typeface="Lucida Bright" pitchFamily="18" charset="0"/>
            </a:endParaRPr>
          </a:p>
          <a:p>
            <a:pPr algn="ctr">
              <a:buNone/>
            </a:pPr>
            <a:r>
              <a:rPr lang="es-ES" sz="2000" b="1" dirty="0" smtClean="0">
                <a:latin typeface="Lucida Bright" pitchFamily="18" charset="0"/>
              </a:rPr>
              <a:t>CRUZ LATINA</a:t>
            </a:r>
          </a:p>
          <a:p>
            <a:pPr>
              <a:buNone/>
            </a:pPr>
            <a:r>
              <a:rPr lang="es-ES" sz="2000" b="1" dirty="0" smtClean="0">
                <a:latin typeface="Lucida Bright" pitchFamily="18" charset="0"/>
              </a:rPr>
              <a:t> </a:t>
            </a:r>
          </a:p>
          <a:p>
            <a:pPr>
              <a:buNone/>
            </a:pPr>
            <a:r>
              <a:rPr lang="es-ES" sz="1800" b="1" dirty="0" smtClean="0">
                <a:latin typeface="Lucida Bright" pitchFamily="18" charset="0"/>
              </a:rPr>
              <a:t>La que encontraremos desde el Románico en las épocas sucesivas.</a:t>
            </a:r>
          </a:p>
          <a:p>
            <a:pPr>
              <a:buNone/>
            </a:pPr>
            <a:endParaRPr lang="es-ES" sz="2000" b="1" dirty="0" smtClean="0">
              <a:latin typeface="Lucida Bright" pitchFamily="18" charset="0"/>
            </a:endParaRPr>
          </a:p>
          <a:p>
            <a:pPr>
              <a:buNone/>
            </a:pPr>
            <a:r>
              <a:rPr lang="es-ES" sz="1800" b="1" dirty="0" smtClean="0">
                <a:latin typeface="Lucida Bright" pitchFamily="18" charset="0"/>
              </a:rPr>
              <a:t>Esta planta tiene un carácter simbólico claro y directo:</a:t>
            </a:r>
          </a:p>
          <a:p>
            <a:pPr algn="ctr">
              <a:buNone/>
            </a:pPr>
            <a:r>
              <a:rPr lang="es-ES" sz="2000" b="1" dirty="0" smtClean="0">
                <a:latin typeface="Lucida Bright" pitchFamily="18" charset="0"/>
              </a:rPr>
              <a:t>LA </a:t>
            </a:r>
          </a:p>
          <a:p>
            <a:pPr algn="ctr">
              <a:buNone/>
            </a:pPr>
            <a:r>
              <a:rPr lang="es-ES" sz="2000" b="1" dirty="0" smtClean="0">
                <a:latin typeface="Lucida Bright" pitchFamily="18" charset="0"/>
              </a:rPr>
              <a:t>CRUZ </a:t>
            </a:r>
          </a:p>
          <a:p>
            <a:pPr algn="ctr">
              <a:buNone/>
            </a:pPr>
            <a:r>
              <a:rPr lang="es-ES" sz="2000" b="1" dirty="0" smtClean="0">
                <a:latin typeface="Lucida Bright" pitchFamily="18" charset="0"/>
              </a:rPr>
              <a:t>DE </a:t>
            </a:r>
          </a:p>
          <a:p>
            <a:pPr algn="ctr">
              <a:buNone/>
            </a:pPr>
            <a:r>
              <a:rPr lang="es-ES" sz="2000" b="1" dirty="0" smtClean="0">
                <a:latin typeface="Lucida Bright" pitchFamily="18" charset="0"/>
              </a:rPr>
              <a:t>CRISTO</a:t>
            </a:r>
            <a:endParaRPr lang="es-ES" sz="2000" b="1" dirty="0">
              <a:latin typeface="Lucida Bright" pitchFamily="18" charset="0"/>
            </a:endParaRPr>
          </a:p>
        </p:txBody>
      </p:sp>
      <p:pic>
        <p:nvPicPr>
          <p:cNvPr id="1028" name="Picture 4" descr="http://ocw.unican.es/humanidades/historia-antigua-de-la-peninsula-iberica/seminarios/planta-iglesia/image"/>
          <p:cNvPicPr>
            <a:picLocks noChangeAspect="1" noChangeArrowheads="1"/>
          </p:cNvPicPr>
          <p:nvPr/>
        </p:nvPicPr>
        <p:blipFill>
          <a:blip r:embed="rId4" cstate="print"/>
          <a:srcRect t="11589" r="1721" b="5013"/>
          <a:stretch>
            <a:fillRect/>
          </a:stretch>
        </p:blipFill>
        <p:spPr bwMode="auto">
          <a:xfrm>
            <a:off x="179512" y="332656"/>
            <a:ext cx="5832648" cy="5904656"/>
          </a:xfrm>
          <a:prstGeom prst="rect">
            <a:avLst/>
          </a:prstGeom>
          <a:noFill/>
          <a:effectLst>
            <a:softEdge rad="127000"/>
          </a:effectLst>
        </p:spPr>
      </p:pic>
      <p:cxnSp>
        <p:nvCxnSpPr>
          <p:cNvPr id="8" name="7 Conector recto"/>
          <p:cNvCxnSpPr/>
          <p:nvPr/>
        </p:nvCxnSpPr>
        <p:spPr>
          <a:xfrm>
            <a:off x="4499992" y="1628800"/>
            <a:ext cx="0" cy="3312368"/>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9 Conector recto"/>
          <p:cNvCxnSpPr/>
          <p:nvPr/>
        </p:nvCxnSpPr>
        <p:spPr>
          <a:xfrm>
            <a:off x="3779912" y="2564904"/>
            <a:ext cx="15121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5724128" y="476672"/>
            <a:ext cx="2962672" cy="5649491"/>
          </a:xfrm>
        </p:spPr>
        <p:txBody>
          <a:bodyPr>
            <a:normAutofit/>
          </a:bodyPr>
          <a:lstStyle/>
          <a:p>
            <a:pPr>
              <a:buNone/>
            </a:pPr>
            <a:r>
              <a:rPr lang="es-ES" sz="2000" b="1" dirty="0" smtClean="0">
                <a:solidFill>
                  <a:schemeClr val="tx2">
                    <a:lumMod val="60000"/>
                    <a:lumOff val="40000"/>
                  </a:schemeClr>
                </a:solidFill>
                <a:latin typeface="Georgia" pitchFamily="18" charset="0"/>
              </a:rPr>
              <a:t>	</a:t>
            </a:r>
            <a:endParaRPr lang="es-ES" sz="2800" b="1" dirty="0" smtClean="0">
              <a:solidFill>
                <a:schemeClr val="tx2">
                  <a:lumMod val="75000"/>
                </a:schemeClr>
              </a:solidFill>
              <a:latin typeface="Georgia" pitchFamily="18" charset="0"/>
            </a:endParaRPr>
          </a:p>
        </p:txBody>
      </p:sp>
      <p:sp>
        <p:nvSpPr>
          <p:cNvPr id="2052" name="AutoShape 4" descr="Parroquia San Juan de Ávila, Alcalá de Hena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Parroquia San Juan de Ávila, Alcalá de Hena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https://fbcdn-profile-a.akamaihd.net/hprofile-ak-xfp1/v/t1.0-1/c0.0.160.160/p160x160/1982339_737836402915835_2033324202_n.jpg?oh=b707d4856830c9c039ab62c9864cedac&amp;oe=5698DE8B&amp;__gda__=1450174889_eed434d64e7840670d2b92fe2c08ee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8" name="Picture 10" descr="http://2.bp.blogspot.com/-Mkm9AfSne_U/TyJK9-IxMtI/AAAAAAAAAB4/XpAdUzRZE_s/s1600/19g.jpg"/>
          <p:cNvPicPr>
            <a:picLocks noChangeAspect="1" noChangeArrowheads="1"/>
          </p:cNvPicPr>
          <p:nvPr/>
        </p:nvPicPr>
        <p:blipFill>
          <a:blip r:embed="rId3" cstate="print"/>
          <a:srcRect/>
          <a:stretch>
            <a:fillRect/>
          </a:stretch>
        </p:blipFill>
        <p:spPr bwMode="auto">
          <a:xfrm>
            <a:off x="2051720" y="0"/>
            <a:ext cx="3600400" cy="4536504"/>
          </a:xfrm>
          <a:prstGeom prst="rect">
            <a:avLst/>
          </a:prstGeom>
          <a:noFill/>
          <a:effectLst>
            <a:softEdge rad="317500"/>
          </a:effectLst>
        </p:spPr>
      </p:pic>
      <p:pic>
        <p:nvPicPr>
          <p:cNvPr id="2060" name="Picture 12" descr="http://www.obispadoalcala.org/cutenews-es/data/upimages/2012-10-28_S_Juan_%C3%81vila_06.JPG"/>
          <p:cNvPicPr>
            <a:picLocks noChangeAspect="1" noChangeArrowheads="1"/>
          </p:cNvPicPr>
          <p:nvPr/>
        </p:nvPicPr>
        <p:blipFill>
          <a:blip r:embed="rId4" cstate="print">
            <a:lum bright="10000"/>
          </a:blip>
          <a:srcRect l="15759" r="14321" b="30071"/>
          <a:stretch>
            <a:fillRect/>
          </a:stretch>
        </p:blipFill>
        <p:spPr bwMode="auto">
          <a:xfrm>
            <a:off x="-612576" y="0"/>
            <a:ext cx="4211960" cy="3462573"/>
          </a:xfrm>
          <a:prstGeom prst="rect">
            <a:avLst/>
          </a:prstGeom>
          <a:noFill/>
          <a:effectLst>
            <a:softEdge rad="317500"/>
          </a:effectLst>
          <a:scene3d>
            <a:camera prst="isometricRightUp"/>
            <a:lightRig rig="threePt" dir="t"/>
          </a:scene3d>
        </p:spPr>
      </p:pic>
      <p:pic>
        <p:nvPicPr>
          <p:cNvPr id="2062" name="Picture 14" descr="http://commondatastorage.googleapis.com/static.panoramio.com/photos/original/14326319.jpg"/>
          <p:cNvPicPr>
            <a:picLocks noChangeAspect="1" noChangeArrowheads="1"/>
          </p:cNvPicPr>
          <p:nvPr/>
        </p:nvPicPr>
        <p:blipFill>
          <a:blip r:embed="rId5" cstate="print"/>
          <a:srcRect/>
          <a:stretch>
            <a:fillRect/>
          </a:stretch>
        </p:blipFill>
        <p:spPr bwMode="auto">
          <a:xfrm rot="21258993">
            <a:off x="-92042" y="2631570"/>
            <a:ext cx="3013579" cy="4087255"/>
          </a:xfrm>
          <a:prstGeom prst="rect">
            <a:avLst/>
          </a:prstGeom>
          <a:noFill/>
          <a:effectLst>
            <a:softEdge rad="317500"/>
          </a:effectLst>
        </p:spPr>
      </p:pic>
      <p:pic>
        <p:nvPicPr>
          <p:cNvPr id="2066" name="Picture 18" descr="http://www.obispadoalcala.org/cutenews-es/data/upimages/2012-04-04_M_Crismal_09.JPG"/>
          <p:cNvPicPr>
            <a:picLocks noChangeAspect="1" noChangeArrowheads="1"/>
          </p:cNvPicPr>
          <p:nvPr/>
        </p:nvPicPr>
        <p:blipFill>
          <a:blip r:embed="rId6" cstate="print"/>
          <a:srcRect/>
          <a:stretch>
            <a:fillRect/>
          </a:stretch>
        </p:blipFill>
        <p:spPr bwMode="auto">
          <a:xfrm>
            <a:off x="5076056" y="0"/>
            <a:ext cx="4067944" cy="6858000"/>
          </a:xfrm>
          <a:prstGeom prst="rect">
            <a:avLst/>
          </a:prstGeom>
          <a:noFill/>
          <a:effectLst>
            <a:softEdge rad="127000"/>
          </a:effectLst>
        </p:spPr>
      </p:pic>
      <p:pic>
        <p:nvPicPr>
          <p:cNvPr id="2064" name="Picture 16" descr="http://www.gestornoticias.com/archivos/religionenlibertad.com/image/santa_monica_rivas_dentro.jpg"/>
          <p:cNvPicPr>
            <a:picLocks noChangeAspect="1" noChangeArrowheads="1"/>
          </p:cNvPicPr>
          <p:nvPr/>
        </p:nvPicPr>
        <p:blipFill>
          <a:blip r:embed="rId7" cstate="print"/>
          <a:srcRect/>
          <a:stretch>
            <a:fillRect/>
          </a:stretch>
        </p:blipFill>
        <p:spPr bwMode="auto">
          <a:xfrm>
            <a:off x="1763688" y="3717032"/>
            <a:ext cx="4392488" cy="3410704"/>
          </a:xfrm>
          <a:prstGeom prst="rect">
            <a:avLst/>
          </a:prstGeom>
          <a:noFill/>
          <a:effectLst>
            <a:softEdge rad="317500"/>
          </a:effectLst>
          <a:scene3d>
            <a:camera prst="isometricOffAxis2Left"/>
            <a:lightRig rig="threePt" dir="t"/>
          </a:scene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239</Words>
  <Application>Microsoft Office PowerPoint</Application>
  <PresentationFormat>Presentación en pantalla (4:3)</PresentationFormat>
  <Paragraphs>60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Los primeros cristianos utilizaron habitaciones de casas particulares como lugares para sus reuniones cultuales. “Y todos los días acudían al Templo con un mismo espíritu, partían el pan en las casas y comían juntos con alegría y sencillez de corazón”  Hechos de los Apóstoles 2.</vt:lpstr>
      <vt:lpstr> La Iglesia, Cuerpo de Cristo, tuvo su precedente en la asamblea del pueblo de Israel convocada para vivir la alianza, escuchar la Palabra de Dios, orar.</vt:lpstr>
      <vt:lpstr>SINAGOGA</vt:lpstr>
      <vt:lpstr>El tipo más antiguo de iglesia cristiana es un edificio de tipo basilical, lo mismo que en la sinagoga.  La iglesia de piedra y de madera donde entramos para participar de la Liturgia eterna es un espacio de nuestro mundo, pero su novedad consiste en ser un espacio dilatado por la Resurrección.</vt:lpstr>
      <vt:lpstr>Un nuevo tipo de iglesia cristiana surgirá a partir de un modo diverso de organizar la celebración, aparece en la segunda mitad del siglo IV.  LAS IGLESIAS CONSTANTINIANAS</vt:lpstr>
      <vt:lpstr>Diapositiva 8</vt:lpstr>
      <vt:lpstr>Diapositiva 9</vt:lpstr>
      <vt:lpstr>Diapositiva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Montemar</dc:creator>
  <cp:lastModifiedBy>Montemar</cp:lastModifiedBy>
  <cp:revision>58</cp:revision>
  <dcterms:created xsi:type="dcterms:W3CDTF">2015-10-09T20:34:56Z</dcterms:created>
  <dcterms:modified xsi:type="dcterms:W3CDTF">2015-11-06T21:37:18Z</dcterms:modified>
</cp:coreProperties>
</file>